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8" r:id="rId2"/>
    <p:sldId id="259" r:id="rId3"/>
    <p:sldId id="260" r:id="rId4"/>
    <p:sldId id="274" r:id="rId5"/>
    <p:sldId id="275" r:id="rId6"/>
    <p:sldId id="277" r:id="rId7"/>
    <p:sldId id="276" r:id="rId8"/>
    <p:sldId id="264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7" r:id="rId18"/>
    <p:sldId id="288" r:id="rId19"/>
    <p:sldId id="289" r:id="rId20"/>
    <p:sldId id="290" r:id="rId21"/>
    <p:sldId id="286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84C5"/>
    <a:srgbClr val="FF4A25"/>
    <a:srgbClr val="D1E6F3"/>
    <a:srgbClr val="FFDBD3"/>
    <a:srgbClr val="3636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768" autoAdjust="0"/>
  </p:normalViewPr>
  <p:slideViewPr>
    <p:cSldViewPr>
      <p:cViewPr varScale="1">
        <p:scale>
          <a:sx n="58" d="100"/>
          <a:sy n="58" d="100"/>
        </p:scale>
        <p:origin x="940" y="2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839D01-A8D1-4E87-8682-B86EB66DE80C}" type="datetimeFigureOut">
              <a:rPr lang="ko-KR" altLang="en-US" smtClean="0"/>
              <a:t>2025-10-25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A8C52B-7DF1-4B09-9BBE-67B56932C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958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en-US" altLang="ko-KR" dirty="0"/>
              <a:t>: </a:t>
            </a:r>
            <a:r>
              <a:rPr lang="ko-KR" altLang="en-US" dirty="0"/>
              <a:t>문제해결의 자료</a:t>
            </a:r>
            <a:r>
              <a:rPr lang="en-US" altLang="ko-KR" dirty="0"/>
              <a:t>, </a:t>
            </a:r>
            <a:r>
              <a:rPr lang="ko-KR" altLang="en-US" dirty="0"/>
              <a:t>가공되지 않은 원재료</a:t>
            </a:r>
            <a:endParaRPr lang="en-US" altLang="ko-KR" dirty="0"/>
          </a:p>
          <a:p>
            <a:r>
              <a:rPr lang="ko-KR" altLang="en-US" dirty="0"/>
              <a:t>빅데이터 </a:t>
            </a:r>
            <a:r>
              <a:rPr lang="en-US" altLang="ko-KR" dirty="0"/>
              <a:t>: </a:t>
            </a:r>
            <a:r>
              <a:rPr lang="ko-KR" altLang="en-US" dirty="0"/>
              <a:t>크기가 클 뿐 아니라</a:t>
            </a:r>
            <a:r>
              <a:rPr lang="en-US" altLang="ko-KR" dirty="0"/>
              <a:t>, </a:t>
            </a:r>
            <a:r>
              <a:rPr lang="ko-KR" altLang="en-US" dirty="0"/>
              <a:t>종류가 다양하고</a:t>
            </a:r>
            <a:r>
              <a:rPr lang="en-US" altLang="ko-KR" dirty="0"/>
              <a:t>, </a:t>
            </a:r>
            <a:r>
              <a:rPr lang="ko-KR" altLang="en-US" dirty="0"/>
              <a:t>실시간 속도의 빠른 속도의 데이터를 취급한다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8C52B-7DF1-4B09-9BBE-67B56932CFC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5810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8C52B-7DF1-4B09-9BBE-67B56932CF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693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8C52B-7DF1-4B09-9BBE-67B56932CF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560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8C52B-7DF1-4B09-9BBE-67B56932CF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9473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8C52B-7DF1-4B09-9BBE-67B56932CF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791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8C52B-7DF1-4B09-9BBE-67B56932CF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5318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en-US" altLang="ko-KR" dirty="0"/>
              <a:t>: </a:t>
            </a:r>
            <a:r>
              <a:rPr lang="ko-KR" altLang="en-US" dirty="0"/>
              <a:t>문제해결의 자료</a:t>
            </a:r>
            <a:r>
              <a:rPr lang="en-US" altLang="ko-KR" dirty="0"/>
              <a:t>, </a:t>
            </a:r>
            <a:r>
              <a:rPr lang="ko-KR" altLang="en-US" dirty="0"/>
              <a:t>가공되지 않은 원재료</a:t>
            </a:r>
            <a:endParaRPr lang="en-US" altLang="ko-KR" dirty="0"/>
          </a:p>
          <a:p>
            <a:r>
              <a:rPr lang="ko-KR" altLang="en-US" dirty="0"/>
              <a:t>빅데이터 </a:t>
            </a:r>
            <a:r>
              <a:rPr lang="en-US" altLang="ko-KR" dirty="0"/>
              <a:t>: </a:t>
            </a:r>
            <a:r>
              <a:rPr lang="ko-KR" altLang="en-US" dirty="0"/>
              <a:t>크기가 클 뿐 아니라</a:t>
            </a:r>
            <a:r>
              <a:rPr lang="en-US" altLang="ko-KR" dirty="0"/>
              <a:t>, </a:t>
            </a:r>
            <a:r>
              <a:rPr lang="ko-KR" altLang="en-US" dirty="0"/>
              <a:t>종류가 다양하고</a:t>
            </a:r>
            <a:r>
              <a:rPr lang="en-US" altLang="ko-KR" dirty="0"/>
              <a:t>, </a:t>
            </a:r>
            <a:r>
              <a:rPr lang="ko-KR" altLang="en-US" dirty="0"/>
              <a:t>실시간 속도의 빠른 속도의 데이터를 취급한다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8C52B-7DF1-4B09-9BBE-67B56932CFC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8445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8C52B-7DF1-4B09-9BBE-67B56932CFC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2027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8C52B-7DF1-4B09-9BBE-67B56932CFC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456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8C52B-7DF1-4B09-9BBE-67B56932CFC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910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8C52B-7DF1-4B09-9BBE-67B56932CFC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911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수치 데이터 </a:t>
            </a:r>
            <a:r>
              <a:rPr lang="en-US" altLang="ko-KR" dirty="0"/>
              <a:t>: </a:t>
            </a:r>
            <a:r>
              <a:rPr lang="ko-KR" altLang="en-US" dirty="0"/>
              <a:t>교통사고 종류별 발생건수 </a:t>
            </a:r>
            <a:endParaRPr lang="en-US" altLang="ko-KR" dirty="0"/>
          </a:p>
          <a:p>
            <a:r>
              <a:rPr lang="ko-KR" altLang="en-US" dirty="0"/>
              <a:t>텍스트 데이터 </a:t>
            </a:r>
            <a:r>
              <a:rPr lang="en-US" altLang="ko-KR" dirty="0"/>
              <a:t>: </a:t>
            </a:r>
            <a:r>
              <a:rPr lang="ko-KR" altLang="en-US" dirty="0"/>
              <a:t>글로 이루어진 데이터</a:t>
            </a:r>
            <a:endParaRPr lang="en-US" altLang="ko-KR" dirty="0"/>
          </a:p>
          <a:p>
            <a:r>
              <a:rPr lang="ko-KR" altLang="en-US" dirty="0"/>
              <a:t>이미지 데이터 </a:t>
            </a:r>
            <a:r>
              <a:rPr lang="en-US" altLang="ko-KR" dirty="0"/>
              <a:t>: </a:t>
            </a:r>
            <a:r>
              <a:rPr lang="ko-KR" altLang="en-US" dirty="0"/>
              <a:t>이미지 형태의 데이터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이외에도 다양한 데이터가 존재한다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8C52B-7DF1-4B09-9BBE-67B56932CFC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2684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8C52B-7DF1-4B09-9BBE-67B56932CF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5221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8C52B-7DF1-4B09-9BBE-67B56932CFC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880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8C52B-7DF1-4B09-9BBE-67B56932CFC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5700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8C52B-7DF1-4B09-9BBE-67B56932CFC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0973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8C52B-7DF1-4B09-9BBE-67B56932CFC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2952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8C52B-7DF1-4B09-9BBE-67B56932CFC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2510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8C52B-7DF1-4B09-9BBE-67B56932CFC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6549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8C52B-7DF1-4B09-9BBE-67B56932CFC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9852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8C52B-7DF1-4B09-9BBE-67B56932CFC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792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8C52B-7DF1-4B09-9BBE-67B56932CFC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691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공공데이터 포털 </a:t>
            </a:r>
            <a:r>
              <a:rPr lang="en-US" altLang="ko-KR" dirty="0"/>
              <a:t>:  https://www.data.go.kr/</a:t>
            </a:r>
          </a:p>
          <a:p>
            <a:r>
              <a:rPr lang="ko-KR" altLang="en-US" dirty="0" err="1"/>
              <a:t>캐글</a:t>
            </a:r>
            <a:r>
              <a:rPr lang="ko-KR" altLang="en-US" dirty="0"/>
              <a:t> </a:t>
            </a:r>
            <a:r>
              <a:rPr lang="en-US" altLang="ko-KR" dirty="0"/>
              <a:t>:  https://www.kaggle.com/</a:t>
            </a:r>
          </a:p>
          <a:p>
            <a:r>
              <a:rPr lang="ko-KR" altLang="en-US" dirty="0" err="1"/>
              <a:t>데이콘</a:t>
            </a:r>
            <a:r>
              <a:rPr lang="ko-KR" altLang="en-US" dirty="0"/>
              <a:t> </a:t>
            </a:r>
            <a:r>
              <a:rPr lang="en-US" altLang="ko-KR" dirty="0"/>
              <a:t>:https://dacon.io/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8C52B-7DF1-4B09-9BBE-67B56932CFC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566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8C52B-7DF1-4B09-9BBE-67B56932CFC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483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/>
              <a:t>Python </a:t>
            </a:r>
            <a:r>
              <a:rPr lang="ko-KR" altLang="en-US" dirty="0"/>
              <a:t>프로그래밍에서 사용할 수 있는 다양한 라이브러리는 필통이라고 할 수 있다</a:t>
            </a:r>
            <a:r>
              <a:rPr lang="en-US" altLang="ko-KR" dirty="0"/>
              <a:t>. </a:t>
            </a:r>
            <a:r>
              <a:rPr lang="ko-KR" altLang="en-US" dirty="0"/>
              <a:t>우리가 필통에서 다양한 학용품을 보관하고 필요할 때 사용하는 것처럼 </a:t>
            </a:r>
            <a:r>
              <a:rPr lang="en-US" altLang="ko-KR" dirty="0"/>
              <a:t>Python </a:t>
            </a:r>
            <a:r>
              <a:rPr lang="ko-KR" altLang="en-US" dirty="0"/>
              <a:t>라이브러리를 활용하면 다양한 작업을 수행할 수 </a:t>
            </a:r>
            <a:r>
              <a:rPr lang="ko-KR" altLang="en-US" dirty="0" err="1"/>
              <a:t>있따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8C52B-7DF1-4B09-9BBE-67B56932CFC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66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/>
              <a:t>IDE (</a:t>
            </a:r>
            <a:r>
              <a:rPr lang="ko-KR" altLang="en-US" dirty="0"/>
              <a:t>통합개발환경</a:t>
            </a:r>
            <a:r>
              <a:rPr lang="en-US" altLang="ko-KR" dirty="0"/>
              <a:t>) </a:t>
            </a:r>
            <a:r>
              <a:rPr lang="ko-KR" altLang="en-US" dirty="0"/>
              <a:t>컴퓨터 프로그래밍을 위한 편집기</a:t>
            </a:r>
            <a:r>
              <a:rPr lang="en-US" altLang="ko-KR" dirty="0"/>
              <a:t>, </a:t>
            </a:r>
            <a:r>
              <a:rPr lang="ko-KR" altLang="en-US" dirty="0"/>
              <a:t>인터프리터</a:t>
            </a:r>
            <a:r>
              <a:rPr lang="en-US" altLang="ko-KR" dirty="0"/>
              <a:t>(</a:t>
            </a:r>
            <a:r>
              <a:rPr lang="ko-KR" altLang="en-US" dirty="0"/>
              <a:t>컴파일러</a:t>
            </a:r>
            <a:r>
              <a:rPr lang="en-US" altLang="ko-KR" dirty="0"/>
              <a:t>), </a:t>
            </a:r>
            <a:r>
              <a:rPr lang="ko-KR" altLang="en-US" dirty="0" err="1"/>
              <a:t>디버거</a:t>
            </a:r>
            <a:r>
              <a:rPr lang="ko-KR" altLang="en-US" dirty="0"/>
              <a:t> 등을 한군데에 모아 놓은 프로그래밍 개발도구</a:t>
            </a:r>
            <a:endParaRPr lang="en-US" altLang="ko-KR" dirty="0"/>
          </a:p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8C52B-7DF1-4B09-9BBE-67B56932CFC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991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8C52B-7DF1-4B09-9BBE-67B56932CFC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735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8C52B-7DF1-4B09-9BBE-67B56932CFC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547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60000"/>
                <a:lumOff val="40000"/>
              </a:schemeClr>
            </a:gs>
            <a:gs pos="100000">
              <a:schemeClr val="bg1">
                <a:lumMod val="95000"/>
              </a:schemeClr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github.com/CarlosQuperman/2023oneday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s://github.com/CarlosQuperman/2023oneday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github.com/CarlosQuperman/2023oneday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hyperlink" Target="https://github.com/CarlosQuperman/2023oneday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ww.youtube.com/channel/UCs-fnRl8JjhbMax7wRb9jwA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7988C630-D19C-4387-8671-DA246F73A44F}"/>
              </a:ext>
            </a:extLst>
          </p:cNvPr>
          <p:cNvSpPr/>
          <p:nvPr/>
        </p:nvSpPr>
        <p:spPr>
          <a:xfrm>
            <a:off x="381000" y="722051"/>
            <a:ext cx="16884888" cy="89411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111648" y="2587685"/>
            <a:ext cx="10062418" cy="15234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300" kern="0" spc="-500" dirty="0">
                <a:solidFill>
                  <a:srgbClr val="3636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YANGJIN" pitchFamily="34" charset="0"/>
              </a:rPr>
              <a:t>학습 </a:t>
            </a:r>
            <a:r>
              <a:rPr lang="en-US" sz="9300" kern="0" spc="-500" dirty="0">
                <a:solidFill>
                  <a:srgbClr val="FF4A2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YANGJIN" pitchFamily="34" charset="0"/>
              </a:rPr>
              <a:t>순서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95400" y="4791026"/>
            <a:ext cx="3505971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0" kern="0" spc="-400" dirty="0">
                <a:solidFill>
                  <a:srgbClr val="FF4A2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YANGJIN" pitchFamily="34" charset="0"/>
              </a:rPr>
              <a:t>01 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52432" y="5473125"/>
            <a:ext cx="615356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데이터의 특성과 가치</a:t>
            </a:r>
            <a:endParaRPr lang="en-US" sz="32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57600" y="4826550"/>
            <a:ext cx="376248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kern="0" spc="-300" dirty="0">
                <a:solidFill>
                  <a:srgbClr val="FF4A25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데이터</a:t>
            </a:r>
            <a:r>
              <a:rPr lang="en-US" altLang="ko-KR" sz="4000" kern="0" spc="-300" dirty="0">
                <a:solidFill>
                  <a:srgbClr val="FF4A25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</a:t>
            </a:r>
            <a:r>
              <a:rPr lang="ko-KR" altLang="en-US" sz="4000" kern="0" spc="-300" dirty="0">
                <a:solidFill>
                  <a:srgbClr val="FF4A25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빅데이터</a:t>
            </a:r>
            <a:r>
              <a:rPr lang="en-US" altLang="ko-KR" sz="4000" kern="0" spc="-300" dirty="0">
                <a:solidFill>
                  <a:srgbClr val="FF4A25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  <a:endParaRPr lang="en-US" sz="28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152629" y="4791026"/>
            <a:ext cx="3505971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0" kern="0" spc="-400" dirty="0">
                <a:solidFill>
                  <a:srgbClr val="1A84C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YANGJIN" pitchFamily="34" charset="0"/>
              </a:rPr>
              <a:t>02 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94629" y="6581544"/>
            <a:ext cx="3505971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0" kern="0" spc="-400" dirty="0">
                <a:solidFill>
                  <a:srgbClr val="1A84C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YANGJIN" pitchFamily="34" charset="0"/>
              </a:rPr>
              <a:t>03 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81032" y="7200900"/>
            <a:ext cx="615356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200" dirty="0">
                <a:solidFill>
                  <a:srgbClr val="363636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S-Core Dream 6 Bold" pitchFamily="34" charset="0"/>
              </a:rPr>
              <a:t>인공지능 정의 및 능력</a:t>
            </a:r>
            <a:r>
              <a:rPr lang="en-US" sz="3200" kern="0" spc="-200" dirty="0">
                <a:solidFill>
                  <a:srgbClr val="363636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S-Core Dream 6 Bold" pitchFamily="34" charset="0"/>
              </a:rPr>
              <a:t> </a:t>
            </a:r>
            <a:endParaRPr lang="en-US" sz="32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733800" y="6617068"/>
            <a:ext cx="376248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kern="0" spc="-300" dirty="0">
                <a:solidFill>
                  <a:srgbClr val="1A84C5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인공지능</a:t>
            </a:r>
            <a:r>
              <a:rPr lang="en-US" altLang="ko-KR" sz="4000" kern="0" spc="-300" dirty="0">
                <a:solidFill>
                  <a:srgbClr val="1A84C5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(AI)</a:t>
            </a:r>
            <a:endParaRPr lang="en-US" sz="4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28829" y="6581544"/>
            <a:ext cx="3505971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0" kern="0" spc="-400" dirty="0">
                <a:solidFill>
                  <a:srgbClr val="FF4A2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YANGJIN" pitchFamily="34" charset="0"/>
              </a:rPr>
              <a:t>04 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A4E9346-6E21-4DDD-899E-A4151942E7C8}"/>
              </a:ext>
            </a:extLst>
          </p:cNvPr>
          <p:cNvSpPr txBox="1"/>
          <p:nvPr/>
        </p:nvSpPr>
        <p:spPr>
          <a:xfrm>
            <a:off x="10915232" y="7225725"/>
            <a:ext cx="615356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인공지능 모델 제작 및 프로그래밍</a:t>
            </a:r>
            <a:endParaRPr lang="en-US" sz="32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26" name="Object 12">
            <a:extLst>
              <a:ext uri="{FF2B5EF4-FFF2-40B4-BE49-F238E27FC236}">
                <a16:creationId xmlns:a16="http://schemas.microsoft.com/office/drawing/2014/main" id="{56535D5C-9C1A-47C4-AC97-110C17C1C913}"/>
              </a:ext>
            </a:extLst>
          </p:cNvPr>
          <p:cNvSpPr txBox="1"/>
          <p:nvPr/>
        </p:nvSpPr>
        <p:spPr>
          <a:xfrm>
            <a:off x="10820400" y="6579150"/>
            <a:ext cx="523149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kern="0" spc="-300" dirty="0">
                <a:solidFill>
                  <a:srgbClr val="FF4A25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인공지능 활용 및 프로그래밍</a:t>
            </a:r>
            <a:endParaRPr lang="en-US" sz="28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3" name="Object 17">
            <a:extLst>
              <a:ext uri="{FF2B5EF4-FFF2-40B4-BE49-F238E27FC236}">
                <a16:creationId xmlns:a16="http://schemas.microsoft.com/office/drawing/2014/main" id="{A7380FAF-CC60-43C9-922D-51E639565E5E}"/>
              </a:ext>
            </a:extLst>
          </p:cNvPr>
          <p:cNvSpPr txBox="1"/>
          <p:nvPr/>
        </p:nvSpPr>
        <p:spPr>
          <a:xfrm>
            <a:off x="10708438" y="5422532"/>
            <a:ext cx="6436562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Python</a:t>
            </a:r>
            <a:r>
              <a:rPr lang="ko-KR" altLang="en-US" sz="32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을 활용한 데이터 구조화 및 시각화</a:t>
            </a:r>
            <a:endParaRPr lang="en-US" sz="32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34" name="Object 18">
            <a:extLst>
              <a:ext uri="{FF2B5EF4-FFF2-40B4-BE49-F238E27FC236}">
                <a16:creationId xmlns:a16="http://schemas.microsoft.com/office/drawing/2014/main" id="{5936A4EB-8DB6-4E69-BAC5-9D7989B447C2}"/>
              </a:ext>
            </a:extLst>
          </p:cNvPr>
          <p:cNvSpPr txBox="1"/>
          <p:nvPr/>
        </p:nvSpPr>
        <p:spPr>
          <a:xfrm>
            <a:off x="10820400" y="4838700"/>
            <a:ext cx="51074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kern="0" spc="-300" dirty="0">
                <a:solidFill>
                  <a:srgbClr val="1A84C5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데이터의 구조화와 시각화</a:t>
            </a:r>
            <a:endParaRPr lang="en-US" sz="4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8EA05D-9252-45EE-920F-F897B2EC4628}"/>
              </a:ext>
            </a:extLst>
          </p:cNvPr>
          <p:cNvSpPr/>
          <p:nvPr/>
        </p:nvSpPr>
        <p:spPr>
          <a:xfrm>
            <a:off x="695506" y="742857"/>
            <a:ext cx="16884888" cy="89411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74531" y="1485900"/>
            <a:ext cx="1613665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400" kern="0" spc="-300" dirty="0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Google</a:t>
            </a:r>
            <a:r>
              <a:rPr lang="ko-KR" altLang="en-US" sz="5400" kern="0" spc="-300" dirty="0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5400" kern="0" spc="-300" dirty="0" err="1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Colab</a:t>
            </a:r>
            <a:r>
              <a:rPr lang="en-US" altLang="ko-KR" sz="5400" kern="0" spc="-300" dirty="0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</a:t>
            </a:r>
            <a:r>
              <a:rPr lang="ko-KR" altLang="en-US" sz="5400" kern="0" spc="-300" dirty="0" err="1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코랩</a:t>
            </a:r>
            <a:r>
              <a:rPr lang="en-US" altLang="ko-KR" sz="5400" kern="0" spc="-300" dirty="0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  <a:r>
              <a:rPr lang="ko-KR" altLang="en-US" sz="5400" kern="0" spc="-300" dirty="0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과 </a:t>
            </a:r>
            <a:r>
              <a:rPr lang="en-US" altLang="ko-KR" sz="5400" kern="0" spc="-300" dirty="0" err="1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Github</a:t>
            </a:r>
            <a:r>
              <a:rPr lang="en-US" altLang="ko-KR" sz="5400" kern="0" spc="-300" dirty="0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</a:t>
            </a:r>
            <a:r>
              <a:rPr lang="ko-KR" altLang="en-US" sz="5400" kern="0" spc="-300" dirty="0" err="1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깃헙</a:t>
            </a:r>
            <a:r>
              <a:rPr lang="en-US" altLang="ko-KR" sz="5400" kern="0" spc="-300" dirty="0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  <a:r>
              <a:rPr lang="ko-KR" altLang="en-US" sz="5400" kern="0" spc="-300" dirty="0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의 활용</a:t>
            </a:r>
            <a:r>
              <a:rPr lang="en-US" altLang="ko-KR" sz="5400" kern="0" spc="-300" dirty="0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!</a:t>
            </a:r>
            <a:endParaRPr 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02233" y="2476500"/>
            <a:ext cx="1348124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000" kern="0" spc="-200" dirty="0">
                <a:solidFill>
                  <a:srgbClr val="363636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온라인 </a:t>
            </a:r>
            <a:r>
              <a:rPr lang="en-US" altLang="ko-KR" sz="4000" kern="0" spc="-200" dirty="0">
                <a:solidFill>
                  <a:srgbClr val="363636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Python IDE</a:t>
            </a:r>
            <a:r>
              <a:rPr lang="ko-KR" altLang="en-US" sz="4000" kern="0" spc="-200" dirty="0">
                <a:solidFill>
                  <a:srgbClr val="363636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와 프로그래밍 플랫폼</a:t>
            </a:r>
            <a:endParaRPr lang="en-US" sz="32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A5E257-4F01-4B7D-A4C0-158F034004B4}"/>
              </a:ext>
            </a:extLst>
          </p:cNvPr>
          <p:cNvSpPr txBox="1"/>
          <p:nvPr/>
        </p:nvSpPr>
        <p:spPr>
          <a:xfrm>
            <a:off x="762000" y="6362700"/>
            <a:ext cx="7772400" cy="334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[ </a:t>
            </a:r>
            <a:r>
              <a:rPr lang="en-US" altLang="ko-KR" sz="3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Google</a:t>
            </a:r>
            <a:r>
              <a:rPr lang="ko-KR" altLang="en-US" sz="3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3600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Colab</a:t>
            </a:r>
            <a:r>
              <a:rPr lang="ko-KR" altLang="en-US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]</a:t>
            </a:r>
          </a:p>
          <a:p>
            <a:pPr marL="514350" indent="-514350" algn="ctr">
              <a:buAutoNum type="arabicPeriod"/>
            </a:pP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구글에서 제공하는 무료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-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유료 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Python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프로그래밍 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IDE(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통합 개발 환경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)</a:t>
            </a:r>
          </a:p>
          <a:p>
            <a:pPr marL="514350" indent="-514350" algn="ctr">
              <a:buAutoNum type="arabicPeriod"/>
            </a:pPr>
            <a:r>
              <a:rPr lang="en-US" altLang="ko-KR" sz="28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Jupyter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Notebook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환경을 통해 크기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,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기능별로 코드를 작성하고 결과 확인이 가능</a:t>
            </a:r>
            <a:endParaRPr lang="en-US" altLang="ko-KR" sz="28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514350" indent="-514350" algn="ctr">
              <a:buAutoNum type="arabicPeriod"/>
            </a:pP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온라인에 접속 가능한 환경이라면 언제 어디든 프로그래밍이 가능함 </a:t>
            </a:r>
            <a:endParaRPr lang="en-US" altLang="ko-KR" sz="28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F132175-EF65-45EA-9BA8-4D086AE41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406" y="3408425"/>
            <a:ext cx="4248796" cy="30685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0189DEA-B07C-4261-A3D4-AD6ABB1BE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9600" y="3248192"/>
            <a:ext cx="2901448" cy="33437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E3A2D7-1B5A-40C1-8951-F64F92A54086}"/>
              </a:ext>
            </a:extLst>
          </p:cNvPr>
          <p:cNvSpPr txBox="1"/>
          <p:nvPr/>
        </p:nvSpPr>
        <p:spPr>
          <a:xfrm>
            <a:off x="9448800" y="6515100"/>
            <a:ext cx="77724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[ </a:t>
            </a:r>
            <a:r>
              <a:rPr lang="en-US" altLang="ko-KR" sz="3600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Github</a:t>
            </a:r>
            <a:r>
              <a:rPr lang="ko-KR" altLang="en-US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]</a:t>
            </a:r>
          </a:p>
          <a:p>
            <a:pPr marL="514350" indent="-514350" algn="ctr">
              <a:buAutoNum type="arabicPeriod"/>
            </a:pP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온라인 소스 코드 버전 관리 시스템</a:t>
            </a:r>
            <a:endParaRPr lang="en-US" altLang="ko-KR" sz="28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514350" indent="-514350" algn="ctr">
              <a:buAutoNum type="arabicPeriod"/>
            </a:pP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여러 개발자들이 협업을 통해 하나의 서비스를 개발할 수 있도록 돕는 환경</a:t>
            </a:r>
            <a:endParaRPr lang="en-US" altLang="ko-KR" sz="28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514350" indent="-514350" algn="ctr">
              <a:buAutoNum type="arabicPeriod"/>
            </a:pP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프로그램 개발 환경이기도 하지만 개발자들이 자신이 개발한 프로그램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,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데이터를 공개하고 공유하는 오픈소스 정신을 실현한 공간이기도 함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!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endParaRPr lang="en-US" altLang="ko-KR" sz="28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5106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8EA05D-9252-45EE-920F-F897B2EC4628}"/>
              </a:ext>
            </a:extLst>
          </p:cNvPr>
          <p:cNvSpPr/>
          <p:nvPr/>
        </p:nvSpPr>
        <p:spPr>
          <a:xfrm>
            <a:off x="695506" y="742857"/>
            <a:ext cx="16884888" cy="89411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74531" y="1485900"/>
            <a:ext cx="1613665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5400" kern="0" spc="-300" dirty="0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Python</a:t>
            </a:r>
            <a:r>
              <a:rPr lang="ko-KR" altLang="en-US" sz="5400" kern="0" spc="-300" dirty="0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을 활용한 데이터 구조화 및 시각화</a:t>
            </a:r>
            <a:endParaRPr 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02233" y="2476500"/>
            <a:ext cx="1348124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000" kern="0" spc="-200" dirty="0">
                <a:solidFill>
                  <a:srgbClr val="363636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강원도 </a:t>
            </a:r>
            <a:r>
              <a:rPr lang="ko-KR" altLang="en-US" sz="4000" kern="0" spc="-200" dirty="0" err="1">
                <a:solidFill>
                  <a:srgbClr val="363636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시군구별</a:t>
            </a:r>
            <a:r>
              <a:rPr lang="ko-KR" altLang="en-US" sz="4000" kern="0" spc="-200" dirty="0">
                <a:solidFill>
                  <a:srgbClr val="363636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인구 변화 데이터와 </a:t>
            </a:r>
            <a:r>
              <a:rPr lang="en-US" altLang="ko-KR" sz="4000" kern="0" spc="-200" dirty="0">
                <a:solidFill>
                  <a:srgbClr val="363636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FIFA </a:t>
            </a:r>
            <a:r>
              <a:rPr lang="ko-KR" altLang="en-US" sz="4000" kern="0" spc="-200" dirty="0">
                <a:solidFill>
                  <a:srgbClr val="363636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게임 데이터를 중심으로 </a:t>
            </a:r>
            <a:endParaRPr lang="en-US" sz="32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A5E257-4F01-4B7D-A4C0-158F034004B4}"/>
              </a:ext>
            </a:extLst>
          </p:cNvPr>
          <p:cNvSpPr txBox="1"/>
          <p:nvPr/>
        </p:nvSpPr>
        <p:spPr>
          <a:xfrm>
            <a:off x="-152400" y="7445395"/>
            <a:ext cx="105156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[ </a:t>
            </a:r>
            <a:r>
              <a:rPr lang="ko-KR" altLang="en-US" sz="3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강원도 </a:t>
            </a:r>
            <a:r>
              <a:rPr lang="ko-KR" altLang="en-US" sz="3600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시군별</a:t>
            </a:r>
            <a:r>
              <a:rPr lang="ko-KR" altLang="en-US" sz="3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인구 통계 데이터</a:t>
            </a:r>
            <a:r>
              <a:rPr lang="ko-KR" altLang="en-US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]</a:t>
            </a:r>
          </a:p>
          <a:p>
            <a:pPr algn="ctr"/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   1.1995~2019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년까지 강원도 </a:t>
            </a:r>
            <a:r>
              <a:rPr lang="ko-KR" altLang="en-US" sz="28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시군구별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세대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,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인구 수치를 다룬 데이터</a:t>
            </a:r>
            <a:endParaRPr lang="en-US" altLang="ko-KR" sz="28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algn="ctr"/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2.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표 형태로 데이터의 변화를 직관적으로 파악하긴 어려움이 있음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6417B0-38F8-40A2-96FA-EC96A1B91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467100"/>
            <a:ext cx="6248400" cy="34837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27A3065-0FAD-4F2B-958A-091425ACD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1749" y="3390900"/>
            <a:ext cx="6921307" cy="34837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943DDA-80F2-4692-9EBB-3553EEAD07B9}"/>
              </a:ext>
            </a:extLst>
          </p:cNvPr>
          <p:cNvSpPr txBox="1"/>
          <p:nvPr/>
        </p:nvSpPr>
        <p:spPr>
          <a:xfrm>
            <a:off x="9220200" y="7319308"/>
            <a:ext cx="8153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[ </a:t>
            </a:r>
            <a:r>
              <a:rPr lang="en-US" altLang="ko-KR" sz="3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FIFA</a:t>
            </a:r>
            <a:r>
              <a:rPr lang="ko-KR" altLang="en-US" sz="3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3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2023</a:t>
            </a:r>
            <a:r>
              <a:rPr lang="ko-KR" altLang="en-US" sz="3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게임 선수 데이터</a:t>
            </a:r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]</a:t>
            </a:r>
          </a:p>
          <a:p>
            <a:pPr marL="514350" indent="-514350" algn="ctr">
              <a:buAutoNum type="arabicPeriod"/>
            </a:pP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18,000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명 이상의 축구 선수 데이터</a:t>
            </a:r>
            <a:endParaRPr lang="en-US" altLang="ko-KR" sz="28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514350" indent="-514350" algn="ctr">
              <a:buAutoNum type="arabicPeriod"/>
            </a:pP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데이터의 속성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(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데이터를 설명하는 내용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)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이 많기에 핵심 요소 파악이 어려움</a:t>
            </a:r>
            <a:endParaRPr lang="en-US" altLang="ko-KR" sz="28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7934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8EA05D-9252-45EE-920F-F897B2EC4628}"/>
              </a:ext>
            </a:extLst>
          </p:cNvPr>
          <p:cNvSpPr/>
          <p:nvPr/>
        </p:nvSpPr>
        <p:spPr>
          <a:xfrm>
            <a:off x="695506" y="742857"/>
            <a:ext cx="16884888" cy="89411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74531" y="1485900"/>
            <a:ext cx="1613665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5400" kern="0" spc="-300" dirty="0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Python</a:t>
            </a:r>
            <a:r>
              <a:rPr lang="ko-KR" altLang="en-US" sz="5400" kern="0" spc="-300" dirty="0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을 활용한 데이터 구조화 및 시각화 진행</a:t>
            </a:r>
            <a:endParaRPr 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02233" y="2476500"/>
            <a:ext cx="1348124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kern="0" spc="-200" dirty="0">
                <a:solidFill>
                  <a:srgbClr val="363636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1. Google</a:t>
            </a:r>
            <a:r>
              <a:rPr lang="ko-KR" altLang="en-US" sz="4000" kern="0" spc="-200" dirty="0">
                <a:solidFill>
                  <a:srgbClr val="363636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r>
              <a:rPr lang="en-US" altLang="ko-KR" sz="4000" kern="0" spc="-200" dirty="0" err="1">
                <a:solidFill>
                  <a:srgbClr val="363636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Colab</a:t>
            </a:r>
            <a:r>
              <a:rPr lang="en-US" altLang="ko-KR" sz="4000" kern="0" spc="-200" dirty="0">
                <a:solidFill>
                  <a:srgbClr val="363636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r>
              <a:rPr lang="ko-KR" altLang="en-US" sz="4000" kern="0" spc="-200" dirty="0">
                <a:solidFill>
                  <a:srgbClr val="363636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접속 </a:t>
            </a:r>
            <a:r>
              <a:rPr lang="en-US" altLang="ko-KR" sz="4000" b="1" u="sng" kern="0" spc="-200" dirty="0">
                <a:solidFill>
                  <a:srgbClr val="FF0000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(</a:t>
            </a:r>
            <a:r>
              <a:rPr lang="ko-KR" altLang="en-US" sz="4000" b="1" u="sng" kern="0" spc="-200" dirty="0">
                <a:solidFill>
                  <a:srgbClr val="FF0000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접속 전 반드시 구글 </a:t>
            </a:r>
            <a:r>
              <a:rPr lang="en-US" altLang="ko-KR" sz="4000" b="1" u="sng" kern="0" spc="-200" dirty="0">
                <a:solidFill>
                  <a:srgbClr val="FF0000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ID</a:t>
            </a:r>
            <a:r>
              <a:rPr lang="ko-KR" altLang="en-US" sz="4000" b="1" u="sng" kern="0" spc="-200" dirty="0">
                <a:solidFill>
                  <a:srgbClr val="FF0000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로 로그인</a:t>
            </a:r>
            <a:r>
              <a:rPr lang="en-US" altLang="ko-KR" sz="4000" b="1" u="sng" kern="0" spc="-200" dirty="0">
                <a:solidFill>
                  <a:srgbClr val="FF0000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!!)</a:t>
            </a:r>
            <a:endParaRPr lang="en-US" sz="3200" b="1" u="sng" dirty="0">
              <a:solidFill>
                <a:srgbClr val="FF0000"/>
              </a:solidFill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943DDA-80F2-4692-9EBB-3553EEAD07B9}"/>
              </a:ext>
            </a:extLst>
          </p:cNvPr>
          <p:cNvSpPr txBox="1"/>
          <p:nvPr/>
        </p:nvSpPr>
        <p:spPr>
          <a:xfrm>
            <a:off x="1173767" y="7690425"/>
            <a:ext cx="1592836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[ </a:t>
            </a:r>
            <a:r>
              <a:rPr lang="ko-KR" altLang="en-US" sz="3600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코랩</a:t>
            </a:r>
            <a:r>
              <a:rPr lang="ko-KR" altLang="en-US" sz="3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접속 후 </a:t>
            </a:r>
            <a:r>
              <a:rPr lang="en-US" altLang="ko-KR" sz="3600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Github</a:t>
            </a:r>
            <a:r>
              <a:rPr lang="en-US" altLang="ko-KR" sz="3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sz="3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창 클릭 후 대기</a:t>
            </a:r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]</a:t>
            </a:r>
          </a:p>
          <a:p>
            <a:pPr marL="514350" indent="-514350" algn="ctr">
              <a:buAutoNum type="arabicPeriod"/>
            </a:pP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구글에서 구글 </a:t>
            </a:r>
            <a:r>
              <a:rPr lang="ko-KR" altLang="en-US" sz="28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코랩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검색 후 나오는 </a:t>
            </a:r>
            <a:r>
              <a:rPr lang="en-US" altLang="ko-KR" sz="28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Colaboratory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클릭하여 </a:t>
            </a:r>
            <a:r>
              <a:rPr lang="ko-KR" altLang="en-US" sz="28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코랩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접속</a:t>
            </a:r>
            <a:endParaRPr lang="en-US" altLang="ko-KR" sz="28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514350" indent="-514350" algn="ctr">
              <a:buAutoNum type="arabicPeriod"/>
            </a:pP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두 번째 그림에서 </a:t>
            </a:r>
            <a:r>
              <a:rPr lang="ko-KR" altLang="en-US" sz="28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빨간새긍로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표시된 </a:t>
            </a:r>
            <a:r>
              <a:rPr lang="en-US" altLang="ko-KR" sz="28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Github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창 클릭 후 대기</a:t>
            </a:r>
            <a:endParaRPr lang="en-US" altLang="ko-KR" sz="28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97036DA-29B9-40B7-AB07-DF9589C92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978" y="3348085"/>
            <a:ext cx="8225743" cy="38568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30DB8B3-9DA0-4E7C-A257-81983636C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800" y="3372738"/>
            <a:ext cx="6861034" cy="424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40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8EA05D-9252-45EE-920F-F897B2EC4628}"/>
              </a:ext>
            </a:extLst>
          </p:cNvPr>
          <p:cNvSpPr/>
          <p:nvPr/>
        </p:nvSpPr>
        <p:spPr>
          <a:xfrm>
            <a:off x="695506" y="742857"/>
            <a:ext cx="16884888" cy="93523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74531" y="1485900"/>
            <a:ext cx="1613665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5400" kern="0" spc="-300" dirty="0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Python</a:t>
            </a:r>
            <a:r>
              <a:rPr lang="ko-KR" altLang="en-US" sz="5400" kern="0" spc="-300" dirty="0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을 활용한 데이터 구조화 및 시각화 진행</a:t>
            </a:r>
            <a:endParaRPr 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02233" y="2476500"/>
            <a:ext cx="13481249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2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2. </a:t>
            </a:r>
            <a:r>
              <a:rPr lang="en-US" altLang="ko-KR" sz="32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Github</a:t>
            </a:r>
            <a:r>
              <a:rPr lang="en-US" altLang="ko-KR" sz="32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r>
              <a:rPr lang="ko-KR" altLang="en-US" sz="32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접속 후 실습 관련 페이지 내용 확인하기</a:t>
            </a:r>
            <a:endParaRPr lang="en-US" sz="32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943DDA-80F2-4692-9EBB-3553EEAD07B9}"/>
              </a:ext>
            </a:extLst>
          </p:cNvPr>
          <p:cNvSpPr txBox="1"/>
          <p:nvPr/>
        </p:nvSpPr>
        <p:spPr>
          <a:xfrm>
            <a:off x="730018" y="3190373"/>
            <a:ext cx="159283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[ </a:t>
            </a:r>
            <a:r>
              <a:rPr lang="ko-KR" altLang="en-US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실습관련 </a:t>
            </a:r>
            <a:r>
              <a:rPr lang="en-US" altLang="ko-KR" sz="2800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Github</a:t>
            </a:r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페이지 접속</a:t>
            </a:r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]</a:t>
            </a:r>
          </a:p>
          <a:p>
            <a:pPr marL="514350" indent="-514350" algn="ctr">
              <a:buAutoNum type="arabicPeriod"/>
            </a:pP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  <a:hlinkClick r:id="rId4"/>
              </a:rPr>
              <a:t>https://github.com/CarlosQuperman/2023oneday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접속</a:t>
            </a:r>
            <a:endParaRPr lang="en-US" altLang="ko-KR" sz="28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514350" indent="-514350" algn="ctr">
              <a:buAutoNum type="arabicPeriod"/>
            </a:pP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실습관련 데이터와 프로그래밍 실습 </a:t>
            </a:r>
            <a:r>
              <a:rPr lang="ko-KR" altLang="en-US" sz="28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코랩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파일을 </a:t>
            </a:r>
            <a:r>
              <a:rPr lang="ko-KR" altLang="en-US" sz="28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모아놓은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페이지 살펴보기</a:t>
            </a:r>
            <a:endParaRPr lang="en-US" altLang="ko-KR" sz="28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514350" indent="-514350" algn="ctr">
              <a:buAutoNum type="arabicPeriod"/>
            </a:pPr>
            <a:r>
              <a:rPr lang="en-US" altLang="ko-KR" sz="28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Github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검색 후 뒤에 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/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를 붙이고 </a:t>
            </a:r>
            <a:r>
              <a:rPr lang="en-US" altLang="ko-KR" sz="28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CarlosQuperman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을  적어 접속 후 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2023oneday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를 선택하면 쉽게 접근가능 </a:t>
            </a:r>
            <a:endParaRPr lang="en-US" altLang="ko-KR" sz="28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0CAF4C-44CB-4562-A57F-9ABA2E004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0893" y="5414554"/>
            <a:ext cx="5644297" cy="303923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B93B6AD-B853-4825-81D1-4791F4CC0F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1960" y="5414554"/>
            <a:ext cx="6861522" cy="32161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8C43D7-3EB0-4281-8A99-A42029CBB515}"/>
              </a:ext>
            </a:extLst>
          </p:cNvPr>
          <p:cNvSpPr txBox="1"/>
          <p:nvPr/>
        </p:nvSpPr>
        <p:spPr>
          <a:xfrm>
            <a:off x="882418" y="8648700"/>
            <a:ext cx="159283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* 구글에서 </a:t>
            </a:r>
            <a:r>
              <a:rPr lang="en-US" altLang="ko-KR" sz="44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Github</a:t>
            </a:r>
            <a:r>
              <a:rPr lang="en-US" altLang="ko-KR" sz="44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r>
              <a:rPr lang="ko-KR" altLang="en-US" sz="44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검색하여 접속 후 </a:t>
            </a:r>
            <a:r>
              <a:rPr lang="ko-KR" altLang="en-US" sz="4400" dirty="0">
                <a:solidFill>
                  <a:srgbClr val="FF0000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주소창에 </a:t>
            </a:r>
            <a:r>
              <a:rPr lang="en-US" altLang="ko-KR" sz="4400" dirty="0">
                <a:solidFill>
                  <a:srgbClr val="FF0000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/</a:t>
            </a:r>
            <a:r>
              <a:rPr lang="en-US" altLang="ko-KR" sz="4400" dirty="0" err="1">
                <a:solidFill>
                  <a:srgbClr val="FF0000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CarlosQuperman</a:t>
            </a:r>
            <a:r>
              <a:rPr lang="en-US" altLang="ko-KR" sz="4400" dirty="0">
                <a:solidFill>
                  <a:srgbClr val="FF0000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r>
              <a:rPr lang="ko-KR" altLang="en-US" sz="4400" dirty="0">
                <a:solidFill>
                  <a:srgbClr val="FF0000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추가 후 </a:t>
            </a:r>
            <a:r>
              <a:rPr lang="ko-KR" altLang="en-US" sz="44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엔터</a:t>
            </a:r>
            <a:r>
              <a:rPr lang="ko-KR" altLang="en-US" sz="44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빨간색으로 표시된 부분 클릭</a:t>
            </a:r>
            <a:endParaRPr lang="en-US" altLang="ko-KR" sz="44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281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8EA05D-9252-45EE-920F-F897B2EC4628}"/>
              </a:ext>
            </a:extLst>
          </p:cNvPr>
          <p:cNvSpPr/>
          <p:nvPr/>
        </p:nvSpPr>
        <p:spPr>
          <a:xfrm>
            <a:off x="695506" y="742857"/>
            <a:ext cx="16884888" cy="93523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74531" y="1485900"/>
            <a:ext cx="1613665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5400" kern="0" spc="-300" dirty="0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Python</a:t>
            </a:r>
            <a:r>
              <a:rPr lang="ko-KR" altLang="en-US" sz="5400" kern="0" spc="-300" dirty="0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을 활용한 데이터 구조화 및 시각화 진행</a:t>
            </a:r>
            <a:endParaRPr 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02233" y="2476500"/>
            <a:ext cx="13481249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2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3. Google </a:t>
            </a:r>
            <a:r>
              <a:rPr lang="en-US" altLang="ko-KR" sz="32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Colab</a:t>
            </a:r>
            <a:r>
              <a:rPr lang="ko-KR" altLang="en-US" sz="32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에서 </a:t>
            </a:r>
            <a:r>
              <a:rPr lang="en-US" altLang="ko-KR" sz="32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Github</a:t>
            </a:r>
            <a:r>
              <a:rPr lang="en-US" altLang="ko-KR" sz="32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r>
              <a:rPr lang="ko-KR" altLang="en-US" sz="32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페이지 불러온 후 구글 드라이브에 복사하기</a:t>
            </a:r>
            <a:endParaRPr lang="en-US" sz="32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943DDA-80F2-4692-9EBB-3553EEAD07B9}"/>
              </a:ext>
            </a:extLst>
          </p:cNvPr>
          <p:cNvSpPr txBox="1"/>
          <p:nvPr/>
        </p:nvSpPr>
        <p:spPr>
          <a:xfrm>
            <a:off x="695507" y="7405062"/>
            <a:ext cx="84795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[ </a:t>
            </a:r>
            <a:r>
              <a:rPr lang="en-US" altLang="ko-KR" sz="2800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Github</a:t>
            </a:r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저장소 파일 불러오기</a:t>
            </a:r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]</a:t>
            </a:r>
          </a:p>
          <a:p>
            <a:pPr marL="514350" indent="-514350" algn="ctr">
              <a:buAutoNum type="arabicPeriod"/>
            </a:pP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  <a:hlinkClick r:id="rId4"/>
              </a:rPr>
              <a:t>https://github.com/CarlosQuperman/2023oneday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주소 복사하여 붙여넣기 후 돋보기 클릭</a:t>
            </a:r>
            <a:endParaRPr lang="en-US" altLang="ko-KR" sz="28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514350" indent="-514350" algn="ctr">
              <a:buAutoNum type="arabicPeriod"/>
            </a:pP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구조화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_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시각화 파일 오른쪽에 있는 새창에서 열기 아이콘 클릭 </a:t>
            </a:r>
            <a:endParaRPr lang="en-US" altLang="ko-KR" sz="28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216750-89A4-4718-AF49-BCFD04FD1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531" y="3201172"/>
            <a:ext cx="8213171" cy="41868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213B81A-B989-495A-973B-EF501F2B36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1619" y="3086100"/>
            <a:ext cx="6492252" cy="421856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847763-309F-4075-9726-BBB9B8850E40}"/>
              </a:ext>
            </a:extLst>
          </p:cNvPr>
          <p:cNvSpPr txBox="1"/>
          <p:nvPr/>
        </p:nvSpPr>
        <p:spPr>
          <a:xfrm>
            <a:off x="8817810" y="7468731"/>
            <a:ext cx="84795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[ Drive</a:t>
            </a:r>
            <a:r>
              <a:rPr lang="ko-KR" altLang="en-US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로 복사 클릭</a:t>
            </a:r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]</a:t>
            </a:r>
          </a:p>
          <a:p>
            <a:pPr marL="514350" indent="-514350" algn="ctr">
              <a:buAutoNum type="arabicPeriod"/>
            </a:pP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Drive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로 복사 버튼 클릭하여 실습 기본 </a:t>
            </a:r>
            <a:r>
              <a:rPr lang="en-US" altLang="ko-KR" sz="28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Colab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파일 자신의 구글 계정으로 복사</a:t>
            </a:r>
            <a:endParaRPr lang="en-US" altLang="ko-KR" sz="28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514350" indent="-514350" algn="ctr">
              <a:buAutoNum type="arabicPeriod"/>
            </a:pP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이후 선생님의 지시를 받아 실습 수행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92362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8EA05D-9252-45EE-920F-F897B2EC4628}"/>
              </a:ext>
            </a:extLst>
          </p:cNvPr>
          <p:cNvSpPr/>
          <p:nvPr/>
        </p:nvSpPr>
        <p:spPr>
          <a:xfrm>
            <a:off x="695506" y="742857"/>
            <a:ext cx="16884888" cy="93523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74531" y="1485900"/>
            <a:ext cx="1613665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5400" kern="0" spc="-300" dirty="0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Python</a:t>
            </a:r>
            <a:r>
              <a:rPr lang="ko-KR" altLang="en-US" sz="5400" kern="0" spc="-300" dirty="0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을 활용한 데이터 구조화 및 시각화 진행</a:t>
            </a:r>
            <a:endParaRPr 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02233" y="2476500"/>
            <a:ext cx="13481249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2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4. </a:t>
            </a:r>
            <a:r>
              <a:rPr lang="ko-KR" altLang="en-US" sz="32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실습을 통해 완성한 구조화 및 시각화 결과</a:t>
            </a:r>
            <a:endParaRPr lang="en-US" sz="32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847763-309F-4075-9726-BBB9B8850E40}"/>
              </a:ext>
            </a:extLst>
          </p:cNvPr>
          <p:cNvSpPr txBox="1"/>
          <p:nvPr/>
        </p:nvSpPr>
        <p:spPr>
          <a:xfrm>
            <a:off x="968994" y="6670836"/>
            <a:ext cx="10439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[ </a:t>
            </a:r>
            <a:r>
              <a:rPr lang="ko-KR" altLang="en-US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상호작용 가능한 형태의 시각화</a:t>
            </a:r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]</a:t>
            </a:r>
          </a:p>
          <a:p>
            <a:pPr marL="514350" indent="-514350" algn="ctr">
              <a:buAutoNum type="arabicPeriod"/>
            </a:pP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1995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년부터 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2019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년 까지의 인구 변화를 애니메이션 막대 그래프로 시각화</a:t>
            </a:r>
            <a:endParaRPr lang="en-US" altLang="ko-KR" sz="28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514350" indent="-514350" algn="ctr">
              <a:buAutoNum type="arabicPeriod"/>
            </a:pP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축구게임 선수 능력치에 따른 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3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차원 시각화</a:t>
            </a:r>
            <a:endParaRPr lang="en-US" altLang="ko-KR" sz="28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5CAE135-B269-4400-8A58-97095C12D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061275"/>
            <a:ext cx="11125200" cy="31001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A8C807B-EB98-4545-8F14-D70338E01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9307" y="3714542"/>
            <a:ext cx="5140685" cy="594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245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5F514B-3054-4BE3-B735-8C8809952324}"/>
              </a:ext>
            </a:extLst>
          </p:cNvPr>
          <p:cNvSpPr/>
          <p:nvPr/>
        </p:nvSpPr>
        <p:spPr>
          <a:xfrm>
            <a:off x="695506" y="742857"/>
            <a:ext cx="16884888" cy="89411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747859" y="2422616"/>
            <a:ext cx="4789997" cy="23391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600" kern="0" spc="-700" dirty="0">
                <a:solidFill>
                  <a:srgbClr val="1A84C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YANGJIN" pitchFamily="34" charset="0"/>
              </a:rPr>
              <a:t>03 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-228600" y="6182261"/>
            <a:ext cx="18228571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0" kern="0" spc="-700" dirty="0">
                <a:solidFill>
                  <a:srgbClr val="1A84C5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인공지능의 정의와 능력</a:t>
            </a:r>
            <a:endParaRPr lang="en-US" altLang="ko-KR" sz="80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5410200" y="5018593"/>
            <a:ext cx="6886066" cy="672361"/>
            <a:chOff x="6982334" y="5018593"/>
            <a:chExt cx="4065285" cy="6723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82334" y="5018593"/>
              <a:ext cx="4065285" cy="67236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715000" y="4991100"/>
            <a:ext cx="6014619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600" kern="0" spc="-200" dirty="0">
                <a:solidFill>
                  <a:srgbClr val="FFFFFF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인공지능</a:t>
            </a:r>
            <a:r>
              <a:rPr lang="en-US" altLang="ko-KR" sz="3600" kern="0" spc="-200" dirty="0">
                <a:solidFill>
                  <a:srgbClr val="FFFFFF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(AI)</a:t>
            </a:r>
            <a:endParaRPr lang="en-US" sz="2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7676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8EA05D-9252-45EE-920F-F897B2EC4628}"/>
              </a:ext>
            </a:extLst>
          </p:cNvPr>
          <p:cNvSpPr/>
          <p:nvPr/>
        </p:nvSpPr>
        <p:spPr>
          <a:xfrm>
            <a:off x="695506" y="742857"/>
            <a:ext cx="16884888" cy="89411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74531" y="1485900"/>
            <a:ext cx="1613665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5400" kern="0" spc="-300" dirty="0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인공지능이란</a:t>
            </a:r>
            <a:r>
              <a:rPr lang="en-US" altLang="ko-KR" sz="5400" kern="0" spc="-300" dirty="0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?</a:t>
            </a:r>
            <a:endParaRPr 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02233" y="2476500"/>
            <a:ext cx="1348124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000" kern="0" spc="-200" dirty="0">
                <a:solidFill>
                  <a:srgbClr val="363636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사람이 인공적으로 구현한 지능</a:t>
            </a:r>
            <a:r>
              <a:rPr lang="en-US" altLang="ko-KR" sz="4000" kern="0" spc="-200" dirty="0">
                <a:solidFill>
                  <a:srgbClr val="363636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!</a:t>
            </a:r>
            <a:endParaRPr lang="en-US" sz="32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8A7386-0C6C-49B8-A5FF-6963C1A21E77}"/>
              </a:ext>
            </a:extLst>
          </p:cNvPr>
          <p:cNvSpPr txBox="1"/>
          <p:nvPr/>
        </p:nvSpPr>
        <p:spPr>
          <a:xfrm>
            <a:off x="6858000" y="3260003"/>
            <a:ext cx="10722394" cy="592209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지능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(Artificial Intelligence)</a:t>
            </a: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사람이 문제에 대해 합리적으로 사고하고 해결하는 </a:t>
            </a:r>
            <a:r>
              <a:rPr lang="ko-KR" altLang="en-US" sz="2800" dirty="0">
                <a:solidFill>
                  <a:srgbClr val="FF0000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학습 능력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과 </a:t>
            </a:r>
            <a:r>
              <a:rPr lang="ko-KR" altLang="en-US" sz="2800" dirty="0">
                <a:solidFill>
                  <a:srgbClr val="1A84C5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인지능력</a:t>
            </a:r>
            <a:endParaRPr lang="en-US" altLang="ko-KR" sz="2800" dirty="0">
              <a:solidFill>
                <a:srgbClr val="1A84C5"/>
              </a:solidFill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학습 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: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새로운 정보나 방법을 </a:t>
            </a:r>
            <a:r>
              <a:rPr lang="ko-KR" altLang="en-US" sz="2800" dirty="0">
                <a:solidFill>
                  <a:srgbClr val="FF4A25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배우고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이를 </a:t>
            </a:r>
            <a:r>
              <a:rPr lang="ko-KR" altLang="en-US" sz="2800" dirty="0">
                <a:solidFill>
                  <a:srgbClr val="FF4A25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외부 도움 없이 재생하거나 </a:t>
            </a:r>
            <a:endParaRPr lang="en-US" altLang="ko-KR" sz="2800" dirty="0">
              <a:solidFill>
                <a:srgbClr val="FF4A25"/>
              </a:solidFill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FF4A25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               활용할 수 있는 능력</a:t>
            </a:r>
            <a:endParaRPr lang="en-US" altLang="ko-KR" sz="2800" dirty="0">
              <a:solidFill>
                <a:srgbClr val="FF4A25"/>
              </a:solidFill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인지능력 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: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문제를 해결하기 위한 </a:t>
            </a:r>
            <a:r>
              <a:rPr lang="ko-KR" altLang="en-US" sz="2800" dirty="0">
                <a:solidFill>
                  <a:srgbClr val="1A84C5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최선의 방법을 판단하고 예측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할 수 있는 능력</a:t>
            </a:r>
            <a:endParaRPr lang="en-US" altLang="ko-KR" sz="28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인공지능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(Artificial </a:t>
            </a:r>
            <a:r>
              <a:rPr lang="en-US" altLang="ko-KR" sz="28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Intellignce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-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인간이 가진 지능의 </a:t>
            </a:r>
            <a:r>
              <a:rPr lang="ko-KR" altLang="en-US" sz="2800" dirty="0">
                <a:solidFill>
                  <a:srgbClr val="FF0000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일부 또는 전체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를 인공적으로 구현한 것</a:t>
            </a:r>
            <a:endParaRPr lang="en-US" altLang="ko-KR" sz="28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A48F45-EE64-4C43-BEE2-53A8FF999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249" y="3482749"/>
            <a:ext cx="5318351" cy="531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53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8EA05D-9252-45EE-920F-F897B2EC4628}"/>
              </a:ext>
            </a:extLst>
          </p:cNvPr>
          <p:cNvSpPr/>
          <p:nvPr/>
        </p:nvSpPr>
        <p:spPr>
          <a:xfrm>
            <a:off x="695506" y="742857"/>
            <a:ext cx="16884888" cy="89411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74531" y="1485900"/>
            <a:ext cx="1613665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5400" kern="0" spc="-300" dirty="0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인공지능의 발전 단계</a:t>
            </a:r>
            <a:endParaRPr 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02233" y="2476500"/>
            <a:ext cx="1348124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000" kern="0" spc="-200" dirty="0">
                <a:solidFill>
                  <a:srgbClr val="363636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약인공지능</a:t>
            </a:r>
            <a:r>
              <a:rPr lang="en-US" altLang="ko-KR" sz="4000" kern="0" spc="-200" dirty="0">
                <a:solidFill>
                  <a:srgbClr val="363636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– </a:t>
            </a:r>
            <a:r>
              <a:rPr lang="ko-KR" altLang="en-US" sz="4000" kern="0" spc="-200" dirty="0">
                <a:solidFill>
                  <a:srgbClr val="363636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강인공지능 </a:t>
            </a:r>
            <a:r>
              <a:rPr lang="en-US" altLang="ko-KR" sz="4000" kern="0" spc="-200" dirty="0">
                <a:solidFill>
                  <a:srgbClr val="363636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– </a:t>
            </a:r>
            <a:r>
              <a:rPr lang="ko-KR" altLang="en-US" sz="4000" kern="0" spc="-200" dirty="0">
                <a:solidFill>
                  <a:srgbClr val="363636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초인공지능</a:t>
            </a:r>
            <a:endParaRPr lang="en-US" sz="32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A20282-56A1-4B11-ABD0-1C8796871508}"/>
              </a:ext>
            </a:extLst>
          </p:cNvPr>
          <p:cNvSpPr txBox="1"/>
          <p:nvPr/>
        </p:nvSpPr>
        <p:spPr>
          <a:xfrm>
            <a:off x="685800" y="7124700"/>
            <a:ext cx="512061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[ </a:t>
            </a:r>
            <a:r>
              <a:rPr lang="ko-KR" altLang="en-US" sz="3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약인공지능</a:t>
            </a:r>
            <a:r>
              <a:rPr lang="ko-KR" altLang="en-US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]</a:t>
            </a:r>
          </a:p>
          <a:p>
            <a:pPr algn="ctr"/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: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인간이 가진 여러 가지 지적 능력 중 </a:t>
            </a:r>
            <a:r>
              <a:rPr lang="ko-KR" altLang="en-US" sz="2800" dirty="0">
                <a:solidFill>
                  <a:srgbClr val="FF4A25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일부만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을 수행할 수 있는 인공지능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193D29-41B8-4F19-A9DB-FAD14D4DF440}"/>
              </a:ext>
            </a:extLst>
          </p:cNvPr>
          <p:cNvSpPr txBox="1"/>
          <p:nvPr/>
        </p:nvSpPr>
        <p:spPr>
          <a:xfrm>
            <a:off x="5715000" y="7128689"/>
            <a:ext cx="58674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[</a:t>
            </a:r>
            <a:r>
              <a:rPr lang="ko-KR" altLang="en-US" sz="32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강인공지능</a:t>
            </a:r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]</a:t>
            </a:r>
          </a:p>
          <a:p>
            <a:pPr algn="ctr"/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: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인간을 완벽하게 모방하여 인간이 할 수 있는 모든 일을 수행할 수 있는 인공지능 </a:t>
            </a:r>
            <a:r>
              <a:rPr lang="ko-KR" altLang="en-US" sz="2800" dirty="0">
                <a:solidFill>
                  <a:srgbClr val="FF4A25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범용인공지능</a:t>
            </a:r>
            <a:r>
              <a:rPr lang="en-US" altLang="ko-KR" sz="2800" dirty="0">
                <a:solidFill>
                  <a:srgbClr val="FF4A25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, </a:t>
            </a:r>
            <a:r>
              <a:rPr lang="ko-KR" altLang="en-US" sz="2800" dirty="0">
                <a:solidFill>
                  <a:srgbClr val="FF4A25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일반인공지능</a:t>
            </a:r>
            <a:r>
              <a:rPr lang="en-US" altLang="ko-KR" sz="2800" dirty="0">
                <a:solidFill>
                  <a:srgbClr val="FF4A25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(Artificial General Intelligence(AGI)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이라 하기도 함</a:t>
            </a:r>
            <a:endParaRPr lang="en-US" altLang="ko-KR" sz="28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5A6725-4347-4617-B646-D416D997372D}"/>
              </a:ext>
            </a:extLst>
          </p:cNvPr>
          <p:cNvSpPr txBox="1"/>
          <p:nvPr/>
        </p:nvSpPr>
        <p:spPr>
          <a:xfrm>
            <a:off x="11506200" y="7277100"/>
            <a:ext cx="606448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[ </a:t>
            </a:r>
            <a:r>
              <a:rPr lang="ko-KR" altLang="en-US" sz="3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초인공지능</a:t>
            </a:r>
            <a:r>
              <a:rPr lang="ko-KR" altLang="en-US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]</a:t>
            </a:r>
          </a:p>
          <a:p>
            <a:pPr algn="ctr"/>
            <a:r>
              <a:rPr lang="en-US" altLang="ko-KR" sz="2800" dirty="0">
                <a:solidFill>
                  <a:srgbClr val="FF4A25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: </a:t>
            </a:r>
            <a:r>
              <a:rPr lang="ko-KR" altLang="en-US" sz="2800" dirty="0">
                <a:solidFill>
                  <a:srgbClr val="FF4A25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인간이 가진 능력을 초월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(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인간에게 무한한 시간과 자원을 준다 하더라도 수행할 수 없는 능력을 수행할 수 있는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)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하여 일을 수행할 수 있는 인공지능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889B28-74C5-45D4-9EED-B2960F4511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3448050"/>
            <a:ext cx="3371850" cy="33718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35C040-84F3-4F32-89B1-C7007E9AC8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3314700"/>
            <a:ext cx="2131009" cy="378714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8D5C1E4-54EE-4CB4-9EC1-115D20CF7E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2062" y="3086099"/>
            <a:ext cx="3614738" cy="381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537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8EA05D-9252-45EE-920F-F897B2EC4628}"/>
              </a:ext>
            </a:extLst>
          </p:cNvPr>
          <p:cNvSpPr/>
          <p:nvPr/>
        </p:nvSpPr>
        <p:spPr>
          <a:xfrm>
            <a:off x="717312" y="723900"/>
            <a:ext cx="16884888" cy="89411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74531" y="1333500"/>
            <a:ext cx="1613665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5400" kern="0" spc="-300" dirty="0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인공지능이 할 수 있는 것</a:t>
            </a:r>
            <a:endParaRPr 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02233" y="2171700"/>
            <a:ext cx="1348124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000" kern="0" spc="-200" dirty="0">
                <a:solidFill>
                  <a:srgbClr val="363636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회귀</a:t>
            </a:r>
            <a:r>
              <a:rPr lang="en-US" altLang="ko-KR" sz="4000" kern="0" spc="-200" dirty="0">
                <a:solidFill>
                  <a:srgbClr val="363636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, </a:t>
            </a:r>
            <a:r>
              <a:rPr lang="ko-KR" altLang="en-US" sz="4000" kern="0" spc="-200" dirty="0">
                <a:solidFill>
                  <a:srgbClr val="363636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분류</a:t>
            </a:r>
            <a:r>
              <a:rPr lang="en-US" altLang="ko-KR" sz="4000" kern="0" spc="-200" dirty="0">
                <a:solidFill>
                  <a:srgbClr val="363636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, </a:t>
            </a:r>
            <a:r>
              <a:rPr lang="ko-KR" altLang="en-US" sz="4000" kern="0" spc="-200" dirty="0">
                <a:solidFill>
                  <a:srgbClr val="363636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군집</a:t>
            </a:r>
            <a:endParaRPr lang="en-US" sz="32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577FB1-B26D-40D4-8985-DC6304868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009900"/>
            <a:ext cx="3374292" cy="33742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3DFE4A-D2FD-4821-B69B-AA784CDC0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2007" y="2933700"/>
            <a:ext cx="3252193" cy="3886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144E270-D447-4BED-A6F5-E6111E2180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40599" y="2781300"/>
            <a:ext cx="2913801" cy="43476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4EDCCE-FCC1-4A17-A955-80A3B484FAC7}"/>
              </a:ext>
            </a:extLst>
          </p:cNvPr>
          <p:cNvSpPr txBox="1"/>
          <p:nvPr/>
        </p:nvSpPr>
        <p:spPr>
          <a:xfrm>
            <a:off x="899188" y="6743700"/>
            <a:ext cx="512061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[ </a:t>
            </a:r>
            <a:r>
              <a:rPr lang="ko-KR" altLang="en-US" sz="3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회귀모델</a:t>
            </a:r>
            <a:r>
              <a:rPr lang="ko-KR" altLang="en-US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]</a:t>
            </a:r>
          </a:p>
          <a:p>
            <a:pPr algn="ctr"/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: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외부의 입력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(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독립변수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)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을 받으면 사용자가 원하는 형태의 결과값을 출력해주는 모델 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: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주거조건 입력 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-&gt;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주택 예상 가격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/ </a:t>
            </a:r>
            <a:r>
              <a:rPr lang="en-US" altLang="ko-KR" sz="28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ChatGPT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(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문장 입력 이에 대한 답변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) / Dall-E2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65DF77-85FC-4F4C-B732-298E7D1617D8}"/>
              </a:ext>
            </a:extLst>
          </p:cNvPr>
          <p:cNvSpPr txBox="1"/>
          <p:nvPr/>
        </p:nvSpPr>
        <p:spPr>
          <a:xfrm>
            <a:off x="6400799" y="7128689"/>
            <a:ext cx="53340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[</a:t>
            </a:r>
            <a:r>
              <a:rPr lang="ko-KR" altLang="en-US" sz="32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분류모델</a:t>
            </a:r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]</a:t>
            </a:r>
          </a:p>
          <a:p>
            <a:pPr algn="ctr"/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: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입력을 받으면 사전에 학습한 방법에 따라 값의 종류를 분류해주는 모델 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: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꿀벌 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-&gt;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곤충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/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고양이 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-&gt; </a:t>
            </a:r>
            <a:r>
              <a:rPr lang="ko-KR" altLang="en-US" sz="28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식육목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/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햄스터 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-&gt; </a:t>
            </a:r>
            <a:r>
              <a:rPr lang="ko-KR" altLang="en-US" sz="28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설치목</a:t>
            </a:r>
            <a:endParaRPr lang="en-US" altLang="ko-KR" sz="28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81110A-9CEC-48FF-BCDF-121A114BAA14}"/>
              </a:ext>
            </a:extLst>
          </p:cNvPr>
          <p:cNvSpPr txBox="1"/>
          <p:nvPr/>
        </p:nvSpPr>
        <p:spPr>
          <a:xfrm>
            <a:off x="11613912" y="7277100"/>
            <a:ext cx="606448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[ </a:t>
            </a:r>
            <a:r>
              <a:rPr lang="ko-KR" altLang="en-US" sz="3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군집모델</a:t>
            </a:r>
            <a:r>
              <a:rPr lang="ko-KR" altLang="en-US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]</a:t>
            </a:r>
          </a:p>
          <a:p>
            <a:pPr algn="ctr"/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:  </a:t>
            </a:r>
            <a:r>
              <a:rPr lang="ko-KR" altLang="en-US" sz="28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입력값이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가진 특징에 따라 사용자가 지시한 방법대로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(2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가지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, 3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가지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, N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가지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)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데이터를 </a:t>
            </a:r>
            <a:r>
              <a:rPr lang="ko-KR" altLang="en-US" sz="28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나누어주는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모델 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: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위 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4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개의 사진을 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2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종류로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, 4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종류로 </a:t>
            </a:r>
            <a:r>
              <a:rPr lang="ko-KR" altLang="en-US" sz="28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나누어봐라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endParaRPr lang="en-US" altLang="ko-KR" sz="28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3762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5960EDAB-F3F1-4702-903D-DFE39E74CEE8}"/>
              </a:ext>
            </a:extLst>
          </p:cNvPr>
          <p:cNvSpPr/>
          <p:nvPr/>
        </p:nvSpPr>
        <p:spPr>
          <a:xfrm>
            <a:off x="695506" y="774317"/>
            <a:ext cx="16884888" cy="89411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747859" y="2422616"/>
            <a:ext cx="4789997" cy="23391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600" kern="0" spc="-700" dirty="0">
                <a:solidFill>
                  <a:srgbClr val="FF4A2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YANGJIN" pitchFamily="34" charset="0"/>
              </a:rPr>
              <a:t>01 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571" y="6099990"/>
            <a:ext cx="18228571" cy="16466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100" kern="0" spc="-700" dirty="0">
                <a:solidFill>
                  <a:srgbClr val="FF4A25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데이터의 특성과 가치</a:t>
            </a:r>
            <a:endParaRPr lang="en-US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6982334" y="5018593"/>
            <a:ext cx="4065285" cy="672361"/>
            <a:chOff x="6982334" y="5018593"/>
            <a:chExt cx="4065285" cy="6723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82334" y="5018593"/>
              <a:ext cx="4065285" cy="67236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244181" y="5102662"/>
            <a:ext cx="370417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데이터</a:t>
            </a:r>
            <a:r>
              <a:rPr lang="en-US" altLang="ko-KR" sz="2800" dirty="0">
                <a:solidFill>
                  <a:schemeClr val="bg1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빅데이터</a:t>
            </a:r>
            <a:r>
              <a:rPr lang="en-US" altLang="ko-KR" sz="2800" dirty="0">
                <a:solidFill>
                  <a:schemeClr val="bg1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)</a:t>
            </a:r>
            <a:endParaRPr lang="en-US" sz="2800" dirty="0">
              <a:solidFill>
                <a:schemeClr val="bg1"/>
              </a:solidFill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8EA05D-9252-45EE-920F-F897B2EC4628}"/>
              </a:ext>
            </a:extLst>
          </p:cNvPr>
          <p:cNvSpPr/>
          <p:nvPr/>
        </p:nvSpPr>
        <p:spPr>
          <a:xfrm>
            <a:off x="695506" y="742857"/>
            <a:ext cx="16884888" cy="89411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74531" y="1485900"/>
            <a:ext cx="1613665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5400" kern="0" spc="-300" dirty="0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인공지능의 학습방법</a:t>
            </a:r>
            <a:endParaRPr 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02233" y="2476500"/>
            <a:ext cx="1348124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000" kern="0" spc="-200" dirty="0">
                <a:solidFill>
                  <a:srgbClr val="363636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지도학습</a:t>
            </a:r>
            <a:r>
              <a:rPr lang="en-US" altLang="ko-KR" sz="4000" kern="0" spc="-200" dirty="0">
                <a:solidFill>
                  <a:srgbClr val="363636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, </a:t>
            </a:r>
            <a:r>
              <a:rPr lang="ko-KR" altLang="en-US" sz="4000" kern="0" spc="-200" dirty="0">
                <a:solidFill>
                  <a:srgbClr val="363636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비지도학습</a:t>
            </a:r>
            <a:r>
              <a:rPr lang="en-US" altLang="ko-KR" sz="4000" kern="0" spc="-200" dirty="0">
                <a:solidFill>
                  <a:srgbClr val="363636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, </a:t>
            </a:r>
            <a:r>
              <a:rPr lang="ko-KR" altLang="en-US" sz="4000" kern="0" spc="-200" dirty="0">
                <a:solidFill>
                  <a:srgbClr val="363636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강화학습</a:t>
            </a:r>
            <a:endParaRPr lang="en-US" sz="32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9BC00C-81CE-432E-8369-8C979C116A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953004"/>
            <a:ext cx="3962400" cy="37906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D1A71E8-BE0D-4F35-9004-B65A79AB56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3467100"/>
            <a:ext cx="3276600" cy="3276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2B48573-5D4C-4CDE-A8F2-8A6C620B727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6840" y="1686415"/>
            <a:ext cx="1447800" cy="19029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04CA7B0-59C3-447A-BE72-8E10265E4A8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8898" y="1998835"/>
            <a:ext cx="2542742" cy="13335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24A720B-272C-4A50-BC6E-FB874DFD265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6840" y="5038903"/>
            <a:ext cx="1775830" cy="170479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8C75EB4-541C-4F56-AFF6-2F6079C4CD7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165" y="4879217"/>
            <a:ext cx="2047875" cy="186448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6BE7569-E889-41AA-9E5A-0E636092A9B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050" y="3619500"/>
            <a:ext cx="2724150" cy="142926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766A026-EE8F-4E7F-B0D9-AC4997B3544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1247" y="3482268"/>
            <a:ext cx="1879753" cy="166123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D593BC4-A294-4BB8-AD1E-C8640AD49AB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00" y="3284568"/>
            <a:ext cx="1947863" cy="19351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37ADB96-28A0-4510-A96F-CFC927E30727}"/>
              </a:ext>
            </a:extLst>
          </p:cNvPr>
          <p:cNvSpPr txBox="1"/>
          <p:nvPr/>
        </p:nvSpPr>
        <p:spPr>
          <a:xfrm>
            <a:off x="899188" y="6743700"/>
            <a:ext cx="512061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[ </a:t>
            </a:r>
            <a:r>
              <a:rPr lang="ko-KR" altLang="en-US" sz="3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지도학습</a:t>
            </a:r>
            <a:r>
              <a:rPr lang="ko-KR" altLang="en-US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]</a:t>
            </a:r>
          </a:p>
          <a:p>
            <a:pPr algn="ctr"/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: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선생님과 함께 공부하는 것처럼 </a:t>
            </a:r>
            <a:r>
              <a:rPr lang="ko-KR" altLang="en-US" sz="28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입력값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(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문제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)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에 대한 결과값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(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정답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)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을 알려주면서 인공지능 모델을 학습시키는 방법 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: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이미지 분류 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/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문장 생성 등 회귀모델에서 많이 사용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FE767F-F829-4342-87B4-23F46B6479F8}"/>
              </a:ext>
            </a:extLst>
          </p:cNvPr>
          <p:cNvSpPr txBox="1"/>
          <p:nvPr/>
        </p:nvSpPr>
        <p:spPr>
          <a:xfrm>
            <a:off x="6400799" y="6819900"/>
            <a:ext cx="5334001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[</a:t>
            </a:r>
            <a:r>
              <a:rPr lang="ko-KR" altLang="en-US" sz="32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비지도학습</a:t>
            </a:r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]</a:t>
            </a:r>
          </a:p>
          <a:p>
            <a:pPr algn="ctr"/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: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지도학습과는 달리 정답을 알려주지 않고 주어진 기준에 따라 모델이 스스로 정답을 찾아 나가는 방식으로 이루어지는 학습 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: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유튜브 추천  알고리즘 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/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스포츠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1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군 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2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군 선수 능력치 구분</a:t>
            </a:r>
            <a:endParaRPr lang="en-US" altLang="ko-KR" sz="28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06D659-7AE8-4468-8BBD-E34B8EF986D0}"/>
              </a:ext>
            </a:extLst>
          </p:cNvPr>
          <p:cNvSpPr txBox="1"/>
          <p:nvPr/>
        </p:nvSpPr>
        <p:spPr>
          <a:xfrm>
            <a:off x="11613912" y="6972300"/>
            <a:ext cx="606448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[ </a:t>
            </a:r>
            <a:r>
              <a:rPr lang="ko-KR" altLang="en-US" sz="3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강화학습</a:t>
            </a:r>
            <a:r>
              <a:rPr lang="ko-KR" altLang="en-US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]</a:t>
            </a:r>
          </a:p>
          <a:p>
            <a:pPr algn="ctr"/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: 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점수라는 목표치와 이를 달성하기 위해 수정 가능한 </a:t>
            </a:r>
            <a:r>
              <a:rPr lang="ko-KR" altLang="en-US" sz="28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입력값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(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독립변수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)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을 제시한 후 모델이 높은 점수를 얻기 위해 </a:t>
            </a:r>
            <a:r>
              <a:rPr lang="ko-KR" altLang="en-US" sz="28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입력값을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바꿔가며 최적의 방법을 찾는 방식 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: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게임 몬스터 인공지능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/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게임 클리어 인공지능</a:t>
            </a:r>
            <a:endParaRPr lang="en-US" altLang="ko-KR" sz="28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5217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5960EDAB-F3F1-4702-903D-DFE39E74CEE8}"/>
              </a:ext>
            </a:extLst>
          </p:cNvPr>
          <p:cNvSpPr/>
          <p:nvPr/>
        </p:nvSpPr>
        <p:spPr>
          <a:xfrm>
            <a:off x="695506" y="774317"/>
            <a:ext cx="16884888" cy="89411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747859" y="2422616"/>
            <a:ext cx="4789997" cy="23391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600" kern="0" spc="-700" dirty="0">
                <a:solidFill>
                  <a:srgbClr val="FF4A2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YANGJIN" pitchFamily="34" charset="0"/>
              </a:rPr>
              <a:t>04 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571" y="6099990"/>
            <a:ext cx="18228571" cy="16466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100" kern="0" spc="-700" dirty="0">
                <a:solidFill>
                  <a:srgbClr val="FF4A25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인공지능 모델 제작 및 프로그래밍</a:t>
            </a:r>
            <a:endParaRPr lang="en-US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5534534" y="5018593"/>
            <a:ext cx="6657466" cy="672361"/>
            <a:chOff x="6982334" y="5018593"/>
            <a:chExt cx="4065285" cy="6723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82334" y="5018593"/>
              <a:ext cx="4065285" cy="67236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796381" y="5102662"/>
            <a:ext cx="609081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인공지능 활용 및 프로그래밍</a:t>
            </a:r>
            <a:endParaRPr lang="en-US" sz="2800" dirty="0">
              <a:solidFill>
                <a:schemeClr val="bg1"/>
              </a:solidFill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9656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8EA05D-9252-45EE-920F-F897B2EC4628}"/>
              </a:ext>
            </a:extLst>
          </p:cNvPr>
          <p:cNvSpPr/>
          <p:nvPr/>
        </p:nvSpPr>
        <p:spPr>
          <a:xfrm>
            <a:off x="695506" y="742857"/>
            <a:ext cx="16884888" cy="89411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74531" y="1485900"/>
            <a:ext cx="1613665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5400" kern="0" spc="-300" dirty="0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인공지능 모델이란</a:t>
            </a:r>
            <a:r>
              <a:rPr lang="en-US" altLang="ko-KR" sz="5400" kern="0" spc="-300" dirty="0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?</a:t>
            </a:r>
            <a:endParaRPr 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02233" y="2476500"/>
            <a:ext cx="1348124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000" kern="0" spc="-200" dirty="0">
                <a:solidFill>
                  <a:srgbClr val="363636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특정한 기능을 수행하는 인공지능을 의미한다</a:t>
            </a:r>
            <a:r>
              <a:rPr lang="en-US" altLang="ko-KR" sz="4000" kern="0" spc="-200" dirty="0">
                <a:solidFill>
                  <a:srgbClr val="363636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!</a:t>
            </a:r>
            <a:endParaRPr lang="en-US" sz="32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FADFD6-07A8-4A88-93ED-D6A6120AE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3924300"/>
            <a:ext cx="8305800" cy="40698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B338A4-8F8E-4F99-B939-5C3B4C8CD079}"/>
              </a:ext>
            </a:extLst>
          </p:cNvPr>
          <p:cNvSpPr txBox="1"/>
          <p:nvPr/>
        </p:nvSpPr>
        <p:spPr>
          <a:xfrm>
            <a:off x="9448800" y="3151499"/>
            <a:ext cx="803529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[ </a:t>
            </a:r>
            <a:r>
              <a:rPr lang="en-US" altLang="ko-KR" sz="3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AI</a:t>
            </a:r>
            <a:r>
              <a:rPr lang="ko-KR" altLang="en-US" sz="3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모델의 이름</a:t>
            </a:r>
            <a:r>
              <a:rPr lang="ko-KR" altLang="en-US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]</a:t>
            </a:r>
          </a:p>
          <a:p>
            <a:endParaRPr lang="en-US" altLang="ko-KR" sz="28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왼쪽 이미지는 치와와와 </a:t>
            </a:r>
            <a:r>
              <a:rPr lang="ko-KR" altLang="en-US" sz="28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머핀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사진을 모아  놓은 것이다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사람은 이 사진을 보고 어떤 것이 치와와인지 </a:t>
            </a:r>
            <a:r>
              <a:rPr lang="ko-KR" altLang="en-US" sz="28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머핀인지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쉽게 분류할 수 있다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사람의 이와 같은 능력을 인공적으로 구현하고 사용할 수 있다면 이를 인공지능 모델이라고 한다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인공지능 모델을 설명할 때 보통 </a:t>
            </a:r>
            <a:r>
              <a:rPr lang="ko-KR" altLang="en-US" sz="2800" dirty="0">
                <a:solidFill>
                  <a:srgbClr val="00B050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데이터의 종류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-</a:t>
            </a:r>
            <a:r>
              <a:rPr lang="en-US" altLang="ko-KR" sz="2800" dirty="0">
                <a:solidFill>
                  <a:srgbClr val="FF0000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AI </a:t>
            </a:r>
            <a:r>
              <a:rPr lang="ko-KR" altLang="en-US" sz="2800" dirty="0">
                <a:solidFill>
                  <a:srgbClr val="FF0000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모델의 수행기능 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– </a:t>
            </a:r>
            <a:r>
              <a:rPr lang="ko-KR" altLang="en-US" sz="2800" dirty="0">
                <a:solidFill>
                  <a:srgbClr val="0070C0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모델의 학습방법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순으로 나타낸다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가령 치와와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-</a:t>
            </a:r>
            <a:r>
              <a:rPr lang="ko-KR" altLang="en-US" sz="28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머핀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사진을 분류하는 모델은</a:t>
            </a:r>
            <a:endParaRPr lang="en-US" altLang="ko-KR" sz="28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>
                <a:solidFill>
                  <a:srgbClr val="00B050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이미지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r>
              <a:rPr lang="ko-KR" altLang="en-US" sz="2800" dirty="0">
                <a:solidFill>
                  <a:srgbClr val="FF0000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분류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r>
              <a:rPr lang="ko-KR" altLang="en-US" sz="2800" dirty="0" err="1">
                <a:solidFill>
                  <a:srgbClr val="1A84C5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머신러닝</a:t>
            </a:r>
            <a:r>
              <a:rPr lang="en-US" altLang="ko-KR" sz="2800" dirty="0">
                <a:solidFill>
                  <a:srgbClr val="1A84C5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-</a:t>
            </a:r>
            <a:r>
              <a:rPr lang="ko-KR" altLang="en-US" sz="2800" dirty="0" err="1">
                <a:solidFill>
                  <a:srgbClr val="1A84C5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딥러닝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모델이라 나타낸다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이런 내용을 토대로 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Python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을 활용한 이미지 분류 </a:t>
            </a:r>
            <a:r>
              <a:rPr lang="ko-KR" altLang="en-US" sz="28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딥러닝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모델 실습을 진행해보자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!</a:t>
            </a:r>
          </a:p>
          <a:p>
            <a:pPr marL="457200" indent="-457200">
              <a:buFontTx/>
              <a:buChar char="-"/>
            </a:pPr>
            <a:endParaRPr lang="en-US" altLang="ko-KR" sz="28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9358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8EA05D-9252-45EE-920F-F897B2EC4628}"/>
              </a:ext>
            </a:extLst>
          </p:cNvPr>
          <p:cNvSpPr/>
          <p:nvPr/>
        </p:nvSpPr>
        <p:spPr>
          <a:xfrm>
            <a:off x="695506" y="742857"/>
            <a:ext cx="16884888" cy="93523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74531" y="1485900"/>
            <a:ext cx="1613665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5400" kern="0" spc="-300" dirty="0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Python</a:t>
            </a:r>
            <a:r>
              <a:rPr lang="ko-KR" altLang="en-US" sz="5400" kern="0" spc="-300" dirty="0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을 활용한 이미지 분류 모델 제작 프로그래밍</a:t>
            </a:r>
            <a:endParaRPr 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02233" y="2476500"/>
            <a:ext cx="13481249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2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1. </a:t>
            </a:r>
            <a:r>
              <a:rPr lang="en-US" altLang="ko-KR" sz="32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Github</a:t>
            </a:r>
            <a:r>
              <a:rPr lang="en-US" altLang="ko-KR" sz="32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r>
              <a:rPr lang="ko-KR" altLang="en-US" sz="32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접속 후 실습 관련 페이지 내용 확인하기 </a:t>
            </a:r>
            <a:r>
              <a:rPr lang="en-US" altLang="ko-KR" sz="32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( </a:t>
            </a:r>
            <a:r>
              <a:rPr lang="ko-KR" altLang="en-US" sz="32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구글 </a:t>
            </a:r>
            <a:r>
              <a:rPr lang="en-US" altLang="ko-KR" sz="32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Colab</a:t>
            </a:r>
            <a:r>
              <a:rPr lang="en-US" altLang="ko-KR" sz="32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r>
              <a:rPr lang="ko-KR" altLang="en-US" sz="32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접속 후</a:t>
            </a:r>
            <a:r>
              <a:rPr lang="en-US" altLang="ko-KR" sz="32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)</a:t>
            </a:r>
            <a:endParaRPr lang="en-US" sz="32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943DDA-80F2-4692-9EBB-3553EEAD07B9}"/>
              </a:ext>
            </a:extLst>
          </p:cNvPr>
          <p:cNvSpPr txBox="1"/>
          <p:nvPr/>
        </p:nvSpPr>
        <p:spPr>
          <a:xfrm>
            <a:off x="730018" y="3190373"/>
            <a:ext cx="159283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[ </a:t>
            </a:r>
            <a:r>
              <a:rPr lang="ko-KR" altLang="en-US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실습관련 </a:t>
            </a:r>
            <a:r>
              <a:rPr lang="en-US" altLang="ko-KR" sz="2800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Github</a:t>
            </a:r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페이지 접속</a:t>
            </a:r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]</a:t>
            </a:r>
          </a:p>
          <a:p>
            <a:pPr marL="514350" indent="-514350" algn="ctr">
              <a:buAutoNum type="arabicPeriod"/>
            </a:pP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  <a:hlinkClick r:id="rId4"/>
              </a:rPr>
              <a:t>https://github.com/CarlosQuperman/2023oneday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접속</a:t>
            </a:r>
            <a:endParaRPr lang="en-US" altLang="ko-KR" sz="28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514350" indent="-514350" algn="ctr">
              <a:buAutoNum type="arabicPeriod"/>
            </a:pP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실습관련 데이터와 프로그래밍 실습 </a:t>
            </a:r>
            <a:r>
              <a:rPr lang="ko-KR" altLang="en-US" sz="28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코랩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파일을 </a:t>
            </a:r>
            <a:r>
              <a:rPr lang="ko-KR" altLang="en-US" sz="28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모아놓은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페이지 살펴보기</a:t>
            </a:r>
            <a:endParaRPr lang="en-US" altLang="ko-KR" sz="28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514350" indent="-514350" algn="ctr">
              <a:buAutoNum type="arabicPeriod"/>
            </a:pPr>
            <a:r>
              <a:rPr lang="en-US" altLang="ko-KR" sz="28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Github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검색 후 뒤에 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/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를 붙이고 </a:t>
            </a:r>
            <a:r>
              <a:rPr lang="en-US" altLang="ko-KR" sz="28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CarlosQuperman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을  적어 접속 후 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2023oneday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를 선택하면 쉽게 접근가능 </a:t>
            </a:r>
            <a:endParaRPr lang="en-US" altLang="ko-KR" sz="28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0CAF4C-44CB-4562-A57F-9ABA2E004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0893" y="5414554"/>
            <a:ext cx="5644297" cy="303923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B93B6AD-B853-4825-81D1-4791F4CC0F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1960" y="5414554"/>
            <a:ext cx="6861522" cy="32161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8C43D7-3EB0-4281-8A99-A42029CBB515}"/>
              </a:ext>
            </a:extLst>
          </p:cNvPr>
          <p:cNvSpPr txBox="1"/>
          <p:nvPr/>
        </p:nvSpPr>
        <p:spPr>
          <a:xfrm>
            <a:off x="882418" y="8648700"/>
            <a:ext cx="159283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* 구글에서 </a:t>
            </a:r>
            <a:r>
              <a:rPr lang="en-US" altLang="ko-KR" sz="44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Github</a:t>
            </a:r>
            <a:r>
              <a:rPr lang="en-US" altLang="ko-KR" sz="44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r>
              <a:rPr lang="ko-KR" altLang="en-US" sz="44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검색하여 접속 후 </a:t>
            </a:r>
            <a:r>
              <a:rPr lang="ko-KR" altLang="en-US" sz="4400" dirty="0">
                <a:solidFill>
                  <a:srgbClr val="FF0000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주소창에 </a:t>
            </a:r>
            <a:r>
              <a:rPr lang="en-US" altLang="ko-KR" sz="4400" dirty="0">
                <a:solidFill>
                  <a:srgbClr val="FF0000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/</a:t>
            </a:r>
            <a:r>
              <a:rPr lang="en-US" altLang="ko-KR" sz="4400" dirty="0" err="1">
                <a:solidFill>
                  <a:srgbClr val="FF0000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CarlosQuperman</a:t>
            </a:r>
            <a:r>
              <a:rPr lang="en-US" altLang="ko-KR" sz="4400" dirty="0">
                <a:solidFill>
                  <a:srgbClr val="FF0000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r>
              <a:rPr lang="ko-KR" altLang="en-US" sz="4400" dirty="0">
                <a:solidFill>
                  <a:srgbClr val="FF0000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추가 후 </a:t>
            </a:r>
            <a:r>
              <a:rPr lang="ko-KR" altLang="en-US" sz="44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엔터</a:t>
            </a:r>
            <a:r>
              <a:rPr lang="ko-KR" altLang="en-US" sz="44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빨간색으로 표시된 부분 클릭</a:t>
            </a:r>
            <a:endParaRPr lang="en-US" altLang="ko-KR" sz="44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406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8EA05D-9252-45EE-920F-F897B2EC4628}"/>
              </a:ext>
            </a:extLst>
          </p:cNvPr>
          <p:cNvSpPr/>
          <p:nvPr/>
        </p:nvSpPr>
        <p:spPr>
          <a:xfrm>
            <a:off x="695506" y="742857"/>
            <a:ext cx="16884888" cy="93523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74531" y="1485900"/>
            <a:ext cx="1613665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5400" kern="0" spc="-300" dirty="0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Python</a:t>
            </a:r>
            <a:r>
              <a:rPr lang="ko-KR" altLang="en-US" sz="5400" kern="0" spc="-300" dirty="0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을 활용한 이미지 분류 모델 제작 프로그래밍</a:t>
            </a:r>
            <a:endParaRPr lang="en-US" altLang="ko-KR" sz="5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02233" y="2476500"/>
            <a:ext cx="13481249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2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2. Google </a:t>
            </a:r>
            <a:r>
              <a:rPr lang="en-US" altLang="ko-KR" sz="32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Colab</a:t>
            </a:r>
            <a:r>
              <a:rPr lang="ko-KR" altLang="en-US" sz="32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에서 </a:t>
            </a:r>
            <a:r>
              <a:rPr lang="en-US" altLang="ko-KR" sz="32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Github</a:t>
            </a:r>
            <a:r>
              <a:rPr lang="en-US" altLang="ko-KR" sz="32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r>
              <a:rPr lang="ko-KR" altLang="en-US" sz="32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페이지 불러온 후 구글 드라이브에 복사하기</a:t>
            </a:r>
            <a:endParaRPr lang="en-US" sz="32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943DDA-80F2-4692-9EBB-3553EEAD07B9}"/>
              </a:ext>
            </a:extLst>
          </p:cNvPr>
          <p:cNvSpPr txBox="1"/>
          <p:nvPr/>
        </p:nvSpPr>
        <p:spPr>
          <a:xfrm>
            <a:off x="457200" y="7975818"/>
            <a:ext cx="84795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[ </a:t>
            </a:r>
            <a:r>
              <a:rPr lang="en-US" altLang="ko-KR" sz="2800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Github</a:t>
            </a:r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저장소 파일 불러오기</a:t>
            </a:r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]</a:t>
            </a:r>
          </a:p>
          <a:p>
            <a:pPr marL="514350" indent="-514350" algn="ctr">
              <a:buAutoNum type="arabicPeriod"/>
            </a:pP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  <a:hlinkClick r:id="rId4"/>
              </a:rPr>
              <a:t>https://github.com/CarlosQuperman/2023oneday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주소 복사하여 붙여넣기 후 돋보기 클릭</a:t>
            </a:r>
            <a:endParaRPr lang="en-US" altLang="ko-KR" sz="28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514350" indent="-514350" algn="ctr">
              <a:buAutoNum type="arabicPeriod"/>
            </a:pP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파일 오른쪽에 있는 새창에서 열기 아이콘 클릭 </a:t>
            </a:r>
            <a:endParaRPr lang="en-US" altLang="ko-KR" sz="28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847763-309F-4075-9726-BBB9B8850E40}"/>
              </a:ext>
            </a:extLst>
          </p:cNvPr>
          <p:cNvSpPr txBox="1"/>
          <p:nvPr/>
        </p:nvSpPr>
        <p:spPr>
          <a:xfrm>
            <a:off x="8817810" y="7468731"/>
            <a:ext cx="84795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[ Drive</a:t>
            </a:r>
            <a:r>
              <a:rPr lang="ko-KR" altLang="en-US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로 복사 클릭</a:t>
            </a:r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]</a:t>
            </a:r>
          </a:p>
          <a:p>
            <a:pPr marL="514350" indent="-514350" algn="ctr">
              <a:buAutoNum type="arabicPeriod"/>
            </a:pP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Drive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로 복사 버튼 클릭하여 실습 기본 </a:t>
            </a:r>
            <a:r>
              <a:rPr lang="en-US" altLang="ko-KR" sz="28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Colab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파일 자신의 구글 계정으로 복사</a:t>
            </a:r>
            <a:endParaRPr lang="en-US" altLang="ko-KR" sz="28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514350" indent="-514350" algn="ctr">
              <a:buAutoNum type="arabicPeriod"/>
            </a:pP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이후 선생님의 지시를 받아 실습 수행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267F04-BA22-4E18-A967-E887D0A33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3587" y="3295308"/>
            <a:ext cx="6119813" cy="45151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9665E10-DC26-449B-9919-D05004C678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6241" y="3295308"/>
            <a:ext cx="7072313" cy="410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024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8EA05D-9252-45EE-920F-F897B2EC4628}"/>
              </a:ext>
            </a:extLst>
          </p:cNvPr>
          <p:cNvSpPr/>
          <p:nvPr/>
        </p:nvSpPr>
        <p:spPr>
          <a:xfrm>
            <a:off x="695506" y="742857"/>
            <a:ext cx="16884888" cy="93523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74531" y="1485900"/>
            <a:ext cx="1613665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5400" kern="0" spc="-300" dirty="0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Python</a:t>
            </a:r>
            <a:r>
              <a:rPr lang="ko-KR" altLang="en-US" sz="5400" kern="0" spc="-300" dirty="0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을 활용한 이미지 분류 모델 제작 프로그래밍</a:t>
            </a:r>
            <a:endParaRPr lang="en-US" altLang="ko-KR" sz="5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02233" y="2476500"/>
            <a:ext cx="13481249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2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3. </a:t>
            </a:r>
            <a:r>
              <a:rPr lang="ko-KR" altLang="en-US" sz="32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모델 제작을 위한 라이브러리 설치</a:t>
            </a:r>
            <a:r>
              <a:rPr lang="en-US" altLang="ko-KR" sz="32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, </a:t>
            </a:r>
            <a:r>
              <a:rPr lang="ko-KR" altLang="en-US" sz="32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불러오기</a:t>
            </a:r>
            <a:r>
              <a:rPr lang="en-US" altLang="ko-KR" sz="32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, </a:t>
            </a:r>
            <a:r>
              <a:rPr lang="ko-KR" altLang="en-US" sz="32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구글 드라이브 권한 설정</a:t>
            </a:r>
            <a:r>
              <a:rPr lang="en-US" altLang="ko-KR" sz="32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endParaRPr lang="en-US" sz="32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943DDA-80F2-4692-9EBB-3553EEAD07B9}"/>
              </a:ext>
            </a:extLst>
          </p:cNvPr>
          <p:cNvSpPr txBox="1"/>
          <p:nvPr/>
        </p:nvSpPr>
        <p:spPr>
          <a:xfrm>
            <a:off x="10769748" y="3538745"/>
            <a:ext cx="61722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[ </a:t>
            </a:r>
            <a:r>
              <a:rPr lang="ko-KR" altLang="en-US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프로그래밍 기본 설정 </a:t>
            </a:r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]</a:t>
            </a:r>
          </a:p>
          <a:p>
            <a:pPr marL="457200" indent="-457200">
              <a:buFontTx/>
              <a:buChar char="-"/>
            </a:pPr>
            <a:r>
              <a:rPr lang="en-US" altLang="ko-KR" sz="28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Colab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에서 기본 설치되지 않은 라이브러리 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(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프로그래밍 </a:t>
            </a:r>
            <a:r>
              <a:rPr lang="ko-KR" altLang="en-US" sz="28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도구집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)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라면 사용 전 설치가 필요하기에 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fastai2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라이브러리와 </a:t>
            </a:r>
            <a:r>
              <a:rPr lang="en-US" altLang="ko-KR" sz="28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fastbook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을 설치해준다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우리는 구글 </a:t>
            </a:r>
            <a:r>
              <a:rPr lang="en-US" altLang="ko-KR" sz="28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Colab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에서 프로그래밍을 진행하고 있고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,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그러면 학습 데이터를 스스로의 구글 드라이브에서 저장하고 관리하는 것이 편하기에 우리 코드가 구글 드라이브에 접근할 수 있도록 권한을 허락해준다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도구집을 사더라도 프로그래밍의 책상 위에 올리지 못하면 사용하지 못하기에 도구를 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import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해준다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FFE57B-F136-4FA1-B127-1FD156B5A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235" y="3162300"/>
            <a:ext cx="9297698" cy="12098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09F12D-E4F8-4B24-9A56-027146F08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4754" y="4533900"/>
            <a:ext cx="8411749" cy="1752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779C1A0-D74C-4B34-957C-3EDC3AD9E1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6383007"/>
            <a:ext cx="7997703" cy="348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22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8EA05D-9252-45EE-920F-F897B2EC4628}"/>
              </a:ext>
            </a:extLst>
          </p:cNvPr>
          <p:cNvSpPr/>
          <p:nvPr/>
        </p:nvSpPr>
        <p:spPr>
          <a:xfrm>
            <a:off x="695506" y="742857"/>
            <a:ext cx="16884888" cy="93523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74531" y="1485900"/>
            <a:ext cx="1613665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5400" kern="0" spc="-300" dirty="0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Python</a:t>
            </a:r>
            <a:r>
              <a:rPr lang="ko-KR" altLang="en-US" sz="5400" kern="0" spc="-300" dirty="0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을 활용한 이미지 분류 모델 제작 프로그래밍</a:t>
            </a:r>
            <a:endParaRPr lang="en-US" altLang="ko-KR" sz="5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02233" y="2476500"/>
            <a:ext cx="13481249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2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4. </a:t>
            </a:r>
            <a:r>
              <a:rPr lang="ko-KR" altLang="en-US" sz="32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키워드 입력 후 이를 사용자의 구글 드라이브에 저장하기</a:t>
            </a:r>
            <a:r>
              <a:rPr lang="en-US" altLang="ko-KR" sz="32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endParaRPr lang="en-US" sz="32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4D84139-FD3A-4640-949C-753C4C1BD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531" y="3368844"/>
            <a:ext cx="7061970" cy="42283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FF5C60E-B5E5-415F-BDEE-1927ADA82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800" y="3201172"/>
            <a:ext cx="8001000" cy="50786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C1ACCD-43EA-4F3A-BE4B-03DC69D11EF7}"/>
              </a:ext>
            </a:extLst>
          </p:cNvPr>
          <p:cNvSpPr txBox="1"/>
          <p:nvPr/>
        </p:nvSpPr>
        <p:spPr>
          <a:xfrm>
            <a:off x="1295678" y="8182008"/>
            <a:ext cx="15544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[ </a:t>
            </a:r>
            <a:r>
              <a:rPr lang="ko-KR" altLang="en-US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이미지 분류 모델 제작을 위한 이미지 수집</a:t>
            </a:r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]</a:t>
            </a:r>
          </a:p>
          <a:p>
            <a:pPr marL="514350" indent="-514350">
              <a:buAutoNum type="arabicPeriod"/>
            </a:pP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Result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를 활용하여 이미지 주소 불러오기 및 이미지 다운을 통해 이미지가 잘 저장되는지 확인 후</a:t>
            </a:r>
            <a:endParaRPr lang="en-US" altLang="ko-KR" sz="28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514350" indent="-514350">
              <a:buAutoNum type="arabicPeriod"/>
            </a:pPr>
            <a:r>
              <a:rPr lang="en-US" altLang="ko-KR" sz="28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key_types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에 분류 모델이 분류할 키워드를 설정 후 이미지를 사용자의 구글 드라이브에 다운로드 받는다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.</a:t>
            </a:r>
          </a:p>
          <a:p>
            <a:pPr marL="514350" indent="-514350">
              <a:buAutoNum type="arabicPeriod"/>
            </a:pP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이후 이미지 다운에 실패한 정리코드를 실행해준다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809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8EA05D-9252-45EE-920F-F897B2EC4628}"/>
              </a:ext>
            </a:extLst>
          </p:cNvPr>
          <p:cNvSpPr/>
          <p:nvPr/>
        </p:nvSpPr>
        <p:spPr>
          <a:xfrm>
            <a:off x="695506" y="742857"/>
            <a:ext cx="16884888" cy="93523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74531" y="1485900"/>
            <a:ext cx="1613665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5400" kern="0" spc="-300" dirty="0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Python</a:t>
            </a:r>
            <a:r>
              <a:rPr lang="ko-KR" altLang="en-US" sz="5400" kern="0" spc="-300" dirty="0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을 활용한 이미지 분류 모델 제작 프로그래밍</a:t>
            </a:r>
            <a:endParaRPr lang="en-US" altLang="ko-KR" sz="5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02233" y="2476500"/>
            <a:ext cx="13481249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2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5. </a:t>
            </a:r>
            <a:r>
              <a:rPr lang="ko-KR" altLang="en-US" sz="32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다운로드 된 이미지 확인</a:t>
            </a:r>
            <a:endParaRPr lang="en-US" sz="32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C1ACCD-43EA-4F3A-BE4B-03DC69D11EF7}"/>
              </a:ext>
            </a:extLst>
          </p:cNvPr>
          <p:cNvSpPr txBox="1"/>
          <p:nvPr/>
        </p:nvSpPr>
        <p:spPr>
          <a:xfrm>
            <a:off x="1295678" y="8182008"/>
            <a:ext cx="15544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[ </a:t>
            </a:r>
            <a:r>
              <a:rPr lang="ko-KR" altLang="en-US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다운로드 된 이미지 확인</a:t>
            </a:r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]</a:t>
            </a:r>
          </a:p>
          <a:p>
            <a:pPr marL="514350" indent="-514350">
              <a:buAutoNum type="arabicPeriod"/>
            </a:pP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여러분들의 구글 드라이브에 접속 후 경로를 확인하면 이미지 다운이 성공적으로 됨을 확인할 수 있다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.</a:t>
            </a:r>
          </a:p>
          <a:p>
            <a:pPr marL="514350" indent="-514350">
              <a:buAutoNum type="arabicPeriod"/>
            </a:pP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이미지를 확인 후 학습에 적합하지 않은 이미지는 삭제를 통해 걸러준다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. (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예 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: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자이언트 팬더 사이에 섞인 </a:t>
            </a:r>
            <a:r>
              <a:rPr lang="ko-KR" altLang="en-US" sz="28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랫서팬더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60D96F-A462-4C54-8D4A-2140905E4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678" y="3208792"/>
            <a:ext cx="9601200" cy="45577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8301453-747B-4947-9280-B2F57F4C3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9203" y="3159893"/>
            <a:ext cx="5691275" cy="470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490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8EA05D-9252-45EE-920F-F897B2EC4628}"/>
              </a:ext>
            </a:extLst>
          </p:cNvPr>
          <p:cNvSpPr/>
          <p:nvPr/>
        </p:nvSpPr>
        <p:spPr>
          <a:xfrm>
            <a:off x="695506" y="742857"/>
            <a:ext cx="16884888" cy="93523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74531" y="1485900"/>
            <a:ext cx="1613665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5400" kern="0" spc="-300" dirty="0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Python</a:t>
            </a:r>
            <a:r>
              <a:rPr lang="ko-KR" altLang="en-US" sz="5400" kern="0" spc="-300" dirty="0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을 활용한 이미지 분류 모델 제작 프로그래밍</a:t>
            </a:r>
            <a:endParaRPr lang="en-US" altLang="ko-KR" sz="5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02233" y="2476500"/>
            <a:ext cx="13481249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6. </a:t>
            </a:r>
            <a:r>
              <a:rPr lang="ko-KR" altLang="en-US" sz="32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데이터 </a:t>
            </a:r>
            <a:r>
              <a:rPr lang="ko-KR" altLang="en-US" sz="32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전처리</a:t>
            </a:r>
            <a:endParaRPr lang="en-US" sz="32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C1ACCD-43EA-4F3A-BE4B-03DC69D11EF7}"/>
              </a:ext>
            </a:extLst>
          </p:cNvPr>
          <p:cNvSpPr txBox="1"/>
          <p:nvPr/>
        </p:nvSpPr>
        <p:spPr>
          <a:xfrm>
            <a:off x="1074531" y="7118747"/>
            <a:ext cx="15544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[ </a:t>
            </a:r>
            <a:r>
              <a:rPr lang="ko-KR" altLang="en-US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데이터 나누기</a:t>
            </a:r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]</a:t>
            </a:r>
          </a:p>
          <a:p>
            <a:pPr marL="514350" indent="-514350">
              <a:buAutoNum type="arabicPeriod"/>
            </a:pP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우리가 인공지능 모델을 만들고 활용하는 이유는 학습한 문제 뿐 아니라 학습하지 않은 문제 역시 잘 해결하기 위해서이다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.</a:t>
            </a:r>
          </a:p>
          <a:p>
            <a:pPr marL="514350" indent="-514350">
              <a:buAutoNum type="arabicPeriod"/>
            </a:pP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이를 위해서는 데이터를 학습데이터와 검증데이터로 나눈 후 학습이 끝나면 검증 데이터를 활용해 검증하는 것이 필요하다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.</a:t>
            </a:r>
          </a:p>
          <a:p>
            <a:pPr marL="514350" indent="-514350">
              <a:buAutoNum type="arabicPeriod"/>
            </a:pP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관련된 코드를 실행해주자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!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8620A5-FD38-43DF-8333-4AEF67CBB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" y="3086100"/>
            <a:ext cx="16367760" cy="173925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36E8C4D-DD10-492E-BE16-FCEE9034A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5033828"/>
            <a:ext cx="13898915" cy="186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737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8EA05D-9252-45EE-920F-F897B2EC4628}"/>
              </a:ext>
            </a:extLst>
          </p:cNvPr>
          <p:cNvSpPr/>
          <p:nvPr/>
        </p:nvSpPr>
        <p:spPr>
          <a:xfrm>
            <a:off x="695506" y="742857"/>
            <a:ext cx="16884888" cy="93523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74531" y="1485900"/>
            <a:ext cx="1613665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5400" kern="0" spc="-300" dirty="0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Python</a:t>
            </a:r>
            <a:r>
              <a:rPr lang="ko-KR" altLang="en-US" sz="5400" kern="0" spc="-300" dirty="0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을 활용한 이미지 분류 모델 제작 프로그래밍</a:t>
            </a:r>
            <a:endParaRPr lang="en-US" altLang="ko-KR" sz="5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02233" y="2476500"/>
            <a:ext cx="13481249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7. </a:t>
            </a:r>
            <a:r>
              <a:rPr lang="ko-KR" altLang="en-US" sz="32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데이터 증강</a:t>
            </a:r>
            <a:endParaRPr lang="en-US" sz="32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C1ACCD-43EA-4F3A-BE4B-03DC69D11EF7}"/>
              </a:ext>
            </a:extLst>
          </p:cNvPr>
          <p:cNvSpPr txBox="1"/>
          <p:nvPr/>
        </p:nvSpPr>
        <p:spPr>
          <a:xfrm>
            <a:off x="1074531" y="7118747"/>
            <a:ext cx="15544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[ </a:t>
            </a:r>
            <a:r>
              <a:rPr lang="ko-KR" altLang="en-US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데이터 증강</a:t>
            </a:r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]</a:t>
            </a:r>
          </a:p>
          <a:p>
            <a:pPr marL="514350" indent="-514350">
              <a:buAutoNum type="arabicPeriod"/>
            </a:pP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인공지능 모델을 학습하기 위해서는 양질의 많은 데이터가 필요하다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.</a:t>
            </a:r>
          </a:p>
          <a:p>
            <a:pPr marL="514350" indent="-514350">
              <a:buAutoNum type="arabicPeriod"/>
            </a:pP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그런데 현실에서는 이런 데이터를 수집하는 데에 어려움이 따른다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.</a:t>
            </a:r>
          </a:p>
          <a:p>
            <a:pPr marL="514350" indent="-514350">
              <a:buAutoNum type="arabicPeriod"/>
            </a:pP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데이터 증강은 이를 해결하는 데 도움을 줄 수 있는 수단이다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.</a:t>
            </a:r>
          </a:p>
          <a:p>
            <a:pPr marL="514350" indent="-514350">
              <a:buAutoNum type="arabicPeriod"/>
            </a:pP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데이터 증강은 동일 이미지를 다르게 표현함으로써 학습 데이터를 증가하는 기법이다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.</a:t>
            </a:r>
          </a:p>
          <a:p>
            <a:pPr marL="514350" indent="-514350">
              <a:buAutoNum type="arabicPeriod"/>
            </a:pP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네 가지 데이터 증강기법을 코드와 실습을 통해 확인해보자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5491C1-C4C7-42C6-93FA-7950063CF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435268"/>
            <a:ext cx="4648200" cy="36834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B78F798-5149-492F-9438-22B177D49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3513135"/>
            <a:ext cx="6073354" cy="29207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0139E8-E18A-46C3-96CC-A0F9E9005F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59182" y="3714999"/>
            <a:ext cx="5252001" cy="13434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816850-3D96-447D-8F71-00C4375D86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52840" y="5419053"/>
            <a:ext cx="5463068" cy="179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61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8EA05D-9252-45EE-920F-F897B2EC4628}"/>
              </a:ext>
            </a:extLst>
          </p:cNvPr>
          <p:cNvSpPr/>
          <p:nvPr/>
        </p:nvSpPr>
        <p:spPr>
          <a:xfrm>
            <a:off x="695506" y="742857"/>
            <a:ext cx="16884888" cy="89411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74531" y="1485900"/>
            <a:ext cx="1613665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5400" kern="0" spc="-300" dirty="0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빅 데이터란</a:t>
            </a:r>
            <a:r>
              <a:rPr lang="en-US" altLang="ko-KR" sz="5400" kern="0" spc="-300" dirty="0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?</a:t>
            </a:r>
            <a:endParaRPr 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02233" y="2476500"/>
            <a:ext cx="1348124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kern="0" spc="-200" dirty="0">
                <a:solidFill>
                  <a:srgbClr val="363636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OOOO</a:t>
            </a:r>
            <a:r>
              <a:rPr lang="ko-KR" altLang="en-US" sz="4000" kern="0" spc="-200" dirty="0">
                <a:solidFill>
                  <a:srgbClr val="363636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의 재료</a:t>
            </a:r>
            <a:r>
              <a:rPr lang="en-US" altLang="ko-KR" sz="4000" kern="0" spc="-200" dirty="0">
                <a:solidFill>
                  <a:srgbClr val="363636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!</a:t>
            </a:r>
            <a:endParaRPr lang="en-US" sz="32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9FE070-F600-40FC-A5DA-E424DAB01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467100"/>
            <a:ext cx="5638800" cy="5638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78A7386-0C6C-49B8-A5FF-6963C1A21E77}"/>
              </a:ext>
            </a:extLst>
          </p:cNvPr>
          <p:cNvSpPr txBox="1"/>
          <p:nvPr/>
        </p:nvSpPr>
        <p:spPr>
          <a:xfrm>
            <a:off x="7962900" y="3926793"/>
            <a:ext cx="11925300" cy="4798107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40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빅데이터</a:t>
            </a:r>
            <a:r>
              <a:rPr lang="en-US" altLang="ko-KR" sz="40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!</a:t>
            </a: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4000" dirty="0">
                <a:solidFill>
                  <a:srgbClr val="FF0000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크기</a:t>
            </a:r>
            <a:r>
              <a:rPr lang="ko-KR" altLang="en-US" sz="40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가 크다</a:t>
            </a:r>
            <a:r>
              <a:rPr lang="en-US" altLang="ko-KR" sz="40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!!! (</a:t>
            </a:r>
            <a:r>
              <a:rPr lang="ko-KR" altLang="en-US" sz="40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크기가 </a:t>
            </a:r>
            <a:r>
              <a:rPr lang="en-US" altLang="ko-KR" sz="40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TiB</a:t>
            </a:r>
            <a:r>
              <a:rPr lang="ko-KR" altLang="en-US" sz="40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급</a:t>
            </a:r>
            <a:r>
              <a:rPr lang="en-US" altLang="ko-KR" sz="40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)</a:t>
            </a: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4000" dirty="0">
                <a:solidFill>
                  <a:srgbClr val="FF0000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종류</a:t>
            </a:r>
            <a:r>
              <a:rPr lang="ko-KR" altLang="en-US" sz="40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가 다양하다</a:t>
            </a:r>
            <a:r>
              <a:rPr lang="en-US" altLang="ko-KR" sz="40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!!!</a:t>
            </a: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4000" dirty="0">
                <a:solidFill>
                  <a:srgbClr val="FF0000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속도</a:t>
            </a:r>
            <a:r>
              <a:rPr lang="ko-KR" altLang="en-US" sz="40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가 빠르다</a:t>
            </a:r>
            <a:r>
              <a:rPr lang="en-US" altLang="ko-KR" sz="40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(</a:t>
            </a:r>
            <a:r>
              <a:rPr lang="ko-KR" altLang="en-US" sz="40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실시간</a:t>
            </a:r>
            <a:r>
              <a:rPr lang="en-US" altLang="ko-KR" sz="40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40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-&gt; </a:t>
            </a:r>
            <a:r>
              <a:rPr lang="ko-KR" altLang="en-US" sz="40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빅데이터는</a:t>
            </a:r>
            <a:r>
              <a:rPr lang="en-US" altLang="ko-KR" sz="40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!  </a:t>
            </a:r>
            <a:r>
              <a:rPr lang="ko-KR" altLang="en-US" sz="40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문제</a:t>
            </a:r>
            <a:r>
              <a:rPr lang="en-US" altLang="ko-KR" sz="40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OO</a:t>
            </a:r>
            <a:r>
              <a:rPr lang="ko-KR" altLang="en-US" sz="40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의 재료이다</a:t>
            </a:r>
            <a:r>
              <a:rPr lang="en-US" altLang="ko-KR" sz="40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!</a:t>
            </a:r>
          </a:p>
          <a:p>
            <a:pPr lvl="1">
              <a:lnSpc>
                <a:spcPct val="150000"/>
              </a:lnSpc>
            </a:pPr>
            <a:r>
              <a:rPr lang="en-US" altLang="ko-KR" sz="40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-&gt; </a:t>
            </a:r>
            <a:r>
              <a:rPr lang="ko-KR" altLang="en-US" sz="40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가공되지 않은 날것 그대로</a:t>
            </a:r>
            <a:r>
              <a:rPr lang="en-US" altLang="ko-KR" sz="40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!</a:t>
            </a:r>
            <a:endParaRPr lang="ko-KR" altLang="en-US" sz="40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8EA05D-9252-45EE-920F-F897B2EC4628}"/>
              </a:ext>
            </a:extLst>
          </p:cNvPr>
          <p:cNvSpPr/>
          <p:nvPr/>
        </p:nvSpPr>
        <p:spPr>
          <a:xfrm>
            <a:off x="695506" y="742857"/>
            <a:ext cx="16884888" cy="93523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74531" y="1485900"/>
            <a:ext cx="1613665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5400" kern="0" spc="-300" dirty="0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Python</a:t>
            </a:r>
            <a:r>
              <a:rPr lang="ko-KR" altLang="en-US" sz="5400" kern="0" spc="-300" dirty="0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을 활용한 이미지 분류 모델 제작 프로그래밍</a:t>
            </a:r>
            <a:endParaRPr lang="en-US" altLang="ko-KR" sz="5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02233" y="2476500"/>
            <a:ext cx="13481249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8. </a:t>
            </a:r>
            <a:r>
              <a:rPr lang="ko-KR" altLang="en-US" sz="32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학습방법 결정 및 학습</a:t>
            </a:r>
            <a:endParaRPr lang="en-US" sz="32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C1ACCD-43EA-4F3A-BE4B-03DC69D11EF7}"/>
              </a:ext>
            </a:extLst>
          </p:cNvPr>
          <p:cNvSpPr txBox="1"/>
          <p:nvPr/>
        </p:nvSpPr>
        <p:spPr>
          <a:xfrm>
            <a:off x="11735078" y="2484567"/>
            <a:ext cx="5105400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[ </a:t>
            </a:r>
            <a:r>
              <a:rPr lang="ko-KR" altLang="en-US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학습모델 및 횟수 결정</a:t>
            </a:r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]</a:t>
            </a:r>
          </a:p>
          <a:p>
            <a:pPr marL="514350" indent="-514350">
              <a:buAutoNum type="arabicPeriod"/>
            </a:pPr>
            <a:r>
              <a:rPr lang="en-US" altLang="ko-KR" sz="28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FastAi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라이브러리에서는 다양한 인공지능 모델 학습방법을 제공한다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.</a:t>
            </a:r>
          </a:p>
          <a:p>
            <a:pPr marL="514350" indent="-514350">
              <a:buAutoNum type="arabicPeriod"/>
            </a:pP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제시된 코드에서 우리는 이미지 분류용으로 학습된 다양한 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CNN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모델을 활용할 수 있다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.</a:t>
            </a:r>
          </a:p>
          <a:p>
            <a:pPr marL="514350" indent="-514350">
              <a:buAutoNum type="arabicPeriod"/>
            </a:pP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CNN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모델은 </a:t>
            </a:r>
            <a:r>
              <a:rPr lang="ko-KR" altLang="en-US" sz="28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딥러닝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기반 모델로 이미지를 처리하는데 특화된 모델이다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.</a:t>
            </a:r>
          </a:p>
          <a:p>
            <a:pPr marL="514350" indent="-514350">
              <a:buAutoNum type="arabicPeriod"/>
            </a:pP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이미지 분류 시 </a:t>
            </a:r>
            <a:r>
              <a:rPr lang="ko-KR" altLang="en-US" sz="28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딥러닝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뿐 아니라 </a:t>
            </a:r>
            <a:r>
              <a:rPr lang="ko-KR" altLang="en-US" sz="28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머신러닝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모델을 활용할 수도 있지만 </a:t>
            </a:r>
            <a:r>
              <a:rPr lang="ko-KR" altLang="en-US" sz="28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딥러닝이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더 강점을 보이기에 여기서는 </a:t>
            </a:r>
            <a:r>
              <a:rPr lang="ko-KR" altLang="en-US" sz="28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딥러닝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모델을 활용한 실습을 진행한다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.</a:t>
            </a:r>
          </a:p>
          <a:p>
            <a:pPr marL="514350" indent="-514350">
              <a:buAutoNum type="arabicPeriod"/>
            </a:pP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활용 모델 종류와 학습횟수는 수정이 가능하다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20F93F3-41EC-48CE-B51C-5D02E7FDF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125" y="3103242"/>
            <a:ext cx="10128857" cy="634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426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8EA05D-9252-45EE-920F-F897B2EC4628}"/>
              </a:ext>
            </a:extLst>
          </p:cNvPr>
          <p:cNvSpPr/>
          <p:nvPr/>
        </p:nvSpPr>
        <p:spPr>
          <a:xfrm>
            <a:off x="695506" y="742857"/>
            <a:ext cx="16884888" cy="93523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74531" y="1485900"/>
            <a:ext cx="1613665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5400" kern="0" spc="-300" dirty="0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Python</a:t>
            </a:r>
            <a:r>
              <a:rPr lang="ko-KR" altLang="en-US" sz="5400" kern="0" spc="-300" dirty="0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을 활용한 이미지 분류 모델 제작 프로그래밍</a:t>
            </a:r>
            <a:endParaRPr lang="en-US" altLang="ko-KR" sz="5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02233" y="2476500"/>
            <a:ext cx="13481249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9. </a:t>
            </a:r>
            <a:r>
              <a:rPr lang="ko-KR" altLang="en-US" sz="32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모델 성능 확인 및 이미지 확인</a:t>
            </a:r>
            <a:endParaRPr lang="en-US" sz="32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49B2D6-A19E-45F6-A91D-66EF7198E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144653"/>
            <a:ext cx="7641665" cy="64389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8E89DF-53A8-4CD1-8C2F-1F6CD07E65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3175133"/>
            <a:ext cx="5258704" cy="37584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7E2375-A5FC-4823-8E8A-79C2C6739788}"/>
              </a:ext>
            </a:extLst>
          </p:cNvPr>
          <p:cNvSpPr txBox="1"/>
          <p:nvPr/>
        </p:nvSpPr>
        <p:spPr>
          <a:xfrm>
            <a:off x="9165666" y="7218106"/>
            <a:ext cx="851273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[ </a:t>
            </a:r>
            <a:r>
              <a:rPr lang="ko-KR" altLang="en-US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오차행렬 및 오차 데이터 확인</a:t>
            </a:r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]</a:t>
            </a:r>
          </a:p>
          <a:p>
            <a:pPr marL="514350" indent="-514350">
              <a:buAutoNum type="arabicPeriod"/>
            </a:pP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오차행렬은 학습된 모델에 검증 데이터를 집어넣었을 때 결과를 확인해주는 인공지능 모델 성능 평가 방법이다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.</a:t>
            </a:r>
          </a:p>
          <a:p>
            <a:pPr marL="514350" indent="-514350">
              <a:buAutoNum type="arabicPeriod"/>
            </a:pP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또 코드를 통해 오차가 제일 큰 데이터의 모습을 살펴볼 수도 있다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.</a:t>
            </a:r>
          </a:p>
          <a:p>
            <a:pPr marL="514350" indent="-514350">
              <a:buAutoNum type="arabicPeriod"/>
            </a:pP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이후 학습 데이터와 검증 데이터를 적절하게 수정할 수 있다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9873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8EA05D-9252-45EE-920F-F897B2EC4628}"/>
              </a:ext>
            </a:extLst>
          </p:cNvPr>
          <p:cNvSpPr/>
          <p:nvPr/>
        </p:nvSpPr>
        <p:spPr>
          <a:xfrm>
            <a:off x="695506" y="742857"/>
            <a:ext cx="16884888" cy="93523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74531" y="1485900"/>
            <a:ext cx="1613665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5400" kern="0" spc="-300" dirty="0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Python</a:t>
            </a:r>
            <a:r>
              <a:rPr lang="ko-KR" altLang="en-US" sz="5400" kern="0" spc="-300" dirty="0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을 활용한 이미지 분류 모델 제작 프로그래밍</a:t>
            </a:r>
            <a:endParaRPr lang="en-US" altLang="ko-KR" sz="5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02233" y="2476500"/>
            <a:ext cx="13481249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10. </a:t>
            </a:r>
            <a:r>
              <a:rPr lang="ko-KR" altLang="en-US" sz="32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모델 저장</a:t>
            </a:r>
            <a:endParaRPr lang="en-US" sz="32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7E2375-A5FC-4823-8E8A-79C2C6739788}"/>
              </a:ext>
            </a:extLst>
          </p:cNvPr>
          <p:cNvSpPr txBox="1"/>
          <p:nvPr/>
        </p:nvSpPr>
        <p:spPr>
          <a:xfrm>
            <a:off x="12025487" y="3409295"/>
            <a:ext cx="49590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[ </a:t>
            </a:r>
            <a:r>
              <a:rPr lang="ko-KR" altLang="en-US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모델저장</a:t>
            </a:r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]</a:t>
            </a:r>
          </a:p>
          <a:p>
            <a:pPr marL="514350" indent="-514350">
              <a:buAutoNum type="arabicPeriod"/>
            </a:pP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인공지능 모델을 사용할 때마다 학습시키는 것은 매우 비효율적인 방법이다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.</a:t>
            </a:r>
          </a:p>
          <a:p>
            <a:pPr marL="514350" indent="-514350">
              <a:buAutoNum type="arabicPeriod"/>
            </a:pP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따라서 학습이 끝난 인공지능 모델은 파일로 저장한 후 </a:t>
            </a:r>
            <a:endParaRPr lang="en-US" altLang="ko-KR" sz="28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이 모델을 활용할 때는 단일 파일만 불러와서 활용하면 손쉽게 모델을 활용할 수 있다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.</a:t>
            </a:r>
          </a:p>
          <a:p>
            <a:pPr marL="514350" indent="-514350">
              <a:buAutoNum type="arabicPeriod"/>
            </a:pP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우리가 만든 이미지 분류 모델을 드라이브에 파일로 저장하고 이를 불러와보자</a:t>
            </a:r>
            <a:endParaRPr lang="en-US" altLang="ko-KR" sz="28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9F3946-F485-41B3-AFC7-9DB8A48C1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93" y="3201172"/>
            <a:ext cx="10901007" cy="457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326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8EA05D-9252-45EE-920F-F897B2EC4628}"/>
              </a:ext>
            </a:extLst>
          </p:cNvPr>
          <p:cNvSpPr/>
          <p:nvPr/>
        </p:nvSpPr>
        <p:spPr>
          <a:xfrm>
            <a:off x="695506" y="742857"/>
            <a:ext cx="16884888" cy="93523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74531" y="1485900"/>
            <a:ext cx="1613665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5400" kern="0" spc="-300" dirty="0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Python</a:t>
            </a:r>
            <a:r>
              <a:rPr lang="ko-KR" altLang="en-US" sz="5400" kern="0" spc="-300" dirty="0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을 활용한 이미지 분류 모델 제작 프로그래밍</a:t>
            </a:r>
            <a:endParaRPr lang="en-US" altLang="ko-KR" sz="5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02233" y="2476500"/>
            <a:ext cx="13481249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11. </a:t>
            </a:r>
            <a:r>
              <a:rPr lang="ko-KR" altLang="en-US" sz="32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불러온 모델 활용</a:t>
            </a:r>
            <a:endParaRPr lang="en-US" sz="32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1B70CC-8478-4806-8E65-57CF1D5DA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3099375"/>
            <a:ext cx="13481250" cy="45368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3C7EB3-37CB-4CF5-8C27-CE3613E9A90F}"/>
              </a:ext>
            </a:extLst>
          </p:cNvPr>
          <p:cNvSpPr txBox="1"/>
          <p:nvPr/>
        </p:nvSpPr>
        <p:spPr>
          <a:xfrm>
            <a:off x="1414755" y="7776093"/>
            <a:ext cx="152425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[ </a:t>
            </a:r>
            <a:r>
              <a:rPr lang="ko-KR" altLang="en-US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이미지 업로드 후 모델 활용</a:t>
            </a:r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]</a:t>
            </a:r>
          </a:p>
          <a:p>
            <a:pPr marL="514350" indent="-514350">
              <a:buAutoNum type="arabicPeriod"/>
            </a:pP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제시한 실습 코드를 실행한 후 분류할 모델을 사용자의 컴퓨터에 다운받은 후</a:t>
            </a:r>
            <a:endParaRPr lang="en-US" altLang="ko-KR" sz="28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514350" indent="-514350">
              <a:buAutoNum type="arabicPeriod"/>
            </a:pP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Upload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버튼을 눌러 이미지를 업로드 하고 실행을 누르면</a:t>
            </a:r>
            <a:endParaRPr lang="en-US" altLang="ko-KR" sz="28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모델의 분류 결과와 수치가 출력된다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86996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8EA05D-9252-45EE-920F-F897B2EC4628}"/>
              </a:ext>
            </a:extLst>
          </p:cNvPr>
          <p:cNvSpPr/>
          <p:nvPr/>
        </p:nvSpPr>
        <p:spPr>
          <a:xfrm>
            <a:off x="609600" y="723900"/>
            <a:ext cx="16884888" cy="89411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74531" y="1485900"/>
            <a:ext cx="1613665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5400" kern="0" spc="-300" dirty="0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데이터의 종류</a:t>
            </a:r>
            <a:r>
              <a:rPr lang="en-US" altLang="ko-KR" sz="5400" kern="0" spc="-300" dirty="0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?</a:t>
            </a:r>
            <a:endParaRPr 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02233" y="2476500"/>
            <a:ext cx="1348124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kern="0" spc="-200" dirty="0">
                <a:solidFill>
                  <a:srgbClr val="363636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- </a:t>
            </a:r>
            <a:r>
              <a:rPr lang="ko-KR" altLang="en-US" sz="4000" kern="0" spc="-200" dirty="0">
                <a:solidFill>
                  <a:srgbClr val="363636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다양한 데이터</a:t>
            </a:r>
            <a:endParaRPr lang="en-US" sz="32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2BE5B9-6198-4F37-8FD5-1B000E283F97}"/>
              </a:ext>
            </a:extLst>
          </p:cNvPr>
          <p:cNvSpPr txBox="1"/>
          <p:nvPr/>
        </p:nvSpPr>
        <p:spPr>
          <a:xfrm>
            <a:off x="2286000" y="7581900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3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수치데이터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 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35B431-8C5B-4884-A46D-130B1B7D2F3A}"/>
              </a:ext>
            </a:extLst>
          </p:cNvPr>
          <p:cNvSpPr txBox="1"/>
          <p:nvPr/>
        </p:nvSpPr>
        <p:spPr>
          <a:xfrm>
            <a:off x="7696200" y="7621369"/>
            <a:ext cx="2941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[</a:t>
            </a:r>
            <a:r>
              <a:rPr lang="ko-KR" altLang="en-US" sz="3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텍스트 데이터</a:t>
            </a:r>
            <a:r>
              <a:rPr lang="en-US" altLang="ko-KR" sz="3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] </a:t>
            </a:r>
            <a:endParaRPr lang="ko-KR" altLang="en-US" sz="36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9F6129-3F20-4A97-A099-7EE508FEBCD3}"/>
              </a:ext>
            </a:extLst>
          </p:cNvPr>
          <p:cNvSpPr txBox="1"/>
          <p:nvPr/>
        </p:nvSpPr>
        <p:spPr>
          <a:xfrm>
            <a:off x="12930325" y="7658100"/>
            <a:ext cx="3071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[ </a:t>
            </a:r>
            <a:r>
              <a:rPr lang="ko-KR" altLang="en-US" sz="3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이미지 데이터 </a:t>
            </a:r>
            <a:r>
              <a:rPr lang="en-US" altLang="ko-KR" sz="3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] </a:t>
            </a:r>
            <a:endParaRPr lang="ko-KR" altLang="en-US" sz="36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BBE112-C922-4AA4-88A5-975EFFAA6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4581181"/>
            <a:ext cx="5172797" cy="24673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AA3194F-2562-4594-AC12-CC0B7EDC1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1118" y="3813224"/>
            <a:ext cx="2976882" cy="35400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F351C07-B44A-4762-BA48-68C89E0CEA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60470" y="3467100"/>
            <a:ext cx="2667000" cy="38877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B3F605-CF4B-418A-95A3-61507598AB6B}"/>
              </a:ext>
            </a:extLst>
          </p:cNvPr>
          <p:cNvSpPr txBox="1"/>
          <p:nvPr/>
        </p:nvSpPr>
        <p:spPr>
          <a:xfrm>
            <a:off x="1828800" y="8611969"/>
            <a:ext cx="1432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이외에도 다양하고 많은 양의 데이터가 현실에 존재한다</a:t>
            </a:r>
            <a:r>
              <a:rPr lang="en-US" altLang="ko-KR" sz="3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!</a:t>
            </a:r>
            <a:endParaRPr lang="ko-KR" altLang="en-US" sz="36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9792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8EA05D-9252-45EE-920F-F897B2EC4628}"/>
              </a:ext>
            </a:extLst>
          </p:cNvPr>
          <p:cNvSpPr/>
          <p:nvPr/>
        </p:nvSpPr>
        <p:spPr>
          <a:xfrm>
            <a:off x="695506" y="742857"/>
            <a:ext cx="16884888" cy="89411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74531" y="1485900"/>
            <a:ext cx="1613665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5400" kern="0" spc="-300" dirty="0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데이터의 분석</a:t>
            </a:r>
            <a:r>
              <a:rPr lang="en-US" altLang="ko-KR" sz="5400" kern="0" spc="-300" dirty="0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?</a:t>
            </a:r>
            <a:endParaRPr 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09800" y="2476500"/>
            <a:ext cx="1348124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kern="0" spc="-200" dirty="0">
                <a:solidFill>
                  <a:srgbClr val="363636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- </a:t>
            </a:r>
            <a:r>
              <a:rPr lang="ko-KR" altLang="en-US" sz="4000" kern="0" spc="-200" dirty="0">
                <a:solidFill>
                  <a:srgbClr val="FF0000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자료</a:t>
            </a:r>
            <a:r>
              <a:rPr lang="ko-KR" altLang="en-US" sz="4000" kern="0" spc="-200" dirty="0">
                <a:solidFill>
                  <a:srgbClr val="363636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를 </a:t>
            </a:r>
            <a:r>
              <a:rPr lang="ko-KR" altLang="en-US" sz="4000" kern="0" spc="-200" dirty="0">
                <a:solidFill>
                  <a:srgbClr val="FF0000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정보</a:t>
            </a:r>
            <a:r>
              <a:rPr lang="ko-KR" altLang="en-US" sz="4000" kern="0" spc="-200" dirty="0">
                <a:solidFill>
                  <a:srgbClr val="363636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로</a:t>
            </a:r>
            <a:r>
              <a:rPr lang="en-US" altLang="ko-KR" sz="4000" kern="0" spc="-200" dirty="0">
                <a:solidFill>
                  <a:srgbClr val="363636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! (</a:t>
            </a:r>
            <a:r>
              <a:rPr lang="ko-KR" altLang="en-US" sz="4000" kern="0" spc="-200" dirty="0">
                <a:solidFill>
                  <a:srgbClr val="363636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표 데이터를 애니메이션 시각화로 바꿨을 때 이점은</a:t>
            </a:r>
            <a:r>
              <a:rPr lang="en-US" altLang="ko-KR" sz="4000" kern="0" spc="-200" dirty="0">
                <a:solidFill>
                  <a:srgbClr val="363636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?)</a:t>
            </a:r>
            <a:endParaRPr lang="en-US" sz="32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9C1D22-75E9-42BD-9C5E-358A258D3551}"/>
              </a:ext>
            </a:extLst>
          </p:cNvPr>
          <p:cNvSpPr txBox="1"/>
          <p:nvPr/>
        </p:nvSpPr>
        <p:spPr>
          <a:xfrm>
            <a:off x="1524000" y="8496300"/>
            <a:ext cx="15382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강원교육모두 Light" panose="02020603020101020101" pitchFamily="18" charset="-127"/>
                <a:ea typeface="강원교육모두 Light" panose="02020603020101020101" pitchFamily="18" charset="-127"/>
                <a:hlinkClick r:id="rId4"/>
              </a:rPr>
              <a:t>https://www.youtube.com/channel/UCs-fnRl8JjhbMax7wRb9jwA</a:t>
            </a:r>
            <a:r>
              <a:rPr lang="en-US" altLang="ko-KR" sz="3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</a:p>
          <a:p>
            <a:pPr algn="ctr"/>
            <a:r>
              <a:rPr lang="en-US" altLang="ko-KR" sz="3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(</a:t>
            </a:r>
            <a:r>
              <a:rPr lang="ko-KR" altLang="en-US" sz="3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데이터 다람쥐</a:t>
            </a:r>
            <a:r>
              <a:rPr lang="en-US" altLang="ko-KR" sz="3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r>
              <a:rPr lang="en-US" altLang="ko-KR" sz="36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Youtube</a:t>
            </a:r>
            <a:r>
              <a:rPr lang="en-US" altLang="ko-KR" sz="3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r>
              <a:rPr lang="ko-KR" altLang="en-US" sz="3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채널</a:t>
            </a:r>
            <a:r>
              <a:rPr lang="en-US" altLang="ko-KR" sz="3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)</a:t>
            </a:r>
            <a:endParaRPr lang="ko-KR" altLang="en-US" sz="36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B971B7A-E52A-4665-9DA1-EBBEB5886A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7800" y="3549653"/>
            <a:ext cx="7843734" cy="426084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53FD3C6-53C7-4A8A-AFCF-6454A3247F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3467100"/>
            <a:ext cx="6641435" cy="410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87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8EA05D-9252-45EE-920F-F897B2EC4628}"/>
              </a:ext>
            </a:extLst>
          </p:cNvPr>
          <p:cNvSpPr/>
          <p:nvPr/>
        </p:nvSpPr>
        <p:spPr>
          <a:xfrm>
            <a:off x="695506" y="742857"/>
            <a:ext cx="16884888" cy="89411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74531" y="1485900"/>
            <a:ext cx="1613665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5400" kern="0" spc="-300" dirty="0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데이터를 어디서 얻을 수 있을까</a:t>
            </a:r>
            <a:r>
              <a:rPr lang="en-US" altLang="ko-KR" sz="5400" kern="0" spc="-300" dirty="0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?</a:t>
            </a:r>
            <a:endParaRPr 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02233" y="2476500"/>
            <a:ext cx="1348124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kern="0" spc="-200" dirty="0">
                <a:solidFill>
                  <a:srgbClr val="363636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- </a:t>
            </a:r>
            <a:r>
              <a:rPr lang="ko-KR" altLang="en-US" sz="4000" kern="0" spc="-200" dirty="0">
                <a:solidFill>
                  <a:srgbClr val="363636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데이터를 얻을 수 있는 다양한 온라인 사이트</a:t>
            </a:r>
            <a:endParaRPr lang="en-US" sz="32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A5E257-4F01-4B7D-A4C0-158F034004B4}"/>
              </a:ext>
            </a:extLst>
          </p:cNvPr>
          <p:cNvSpPr txBox="1"/>
          <p:nvPr/>
        </p:nvSpPr>
        <p:spPr>
          <a:xfrm>
            <a:off x="1066800" y="6967339"/>
            <a:ext cx="51206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[ </a:t>
            </a:r>
            <a:r>
              <a:rPr lang="ko-KR" altLang="en-US" sz="3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공공데이터 포털</a:t>
            </a:r>
            <a:r>
              <a:rPr lang="ko-KR" altLang="en-US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]</a:t>
            </a:r>
          </a:p>
          <a:p>
            <a:pPr algn="ctr"/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: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대한민국 정부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,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지방자치단체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,</a:t>
            </a:r>
          </a:p>
          <a:p>
            <a:pPr algn="ctr"/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공기업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,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기관 등에서 조사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,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생산한</a:t>
            </a:r>
            <a:endParaRPr lang="en-US" altLang="ko-KR" sz="28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algn="ctr"/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데이터를 얻을 수 있는 포털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endParaRPr lang="ko-KR" altLang="en-US" sz="28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73ACFE-D2A3-4CDF-9AD7-E35E18DA867D}"/>
              </a:ext>
            </a:extLst>
          </p:cNvPr>
          <p:cNvSpPr txBox="1"/>
          <p:nvPr/>
        </p:nvSpPr>
        <p:spPr>
          <a:xfrm>
            <a:off x="6690388" y="6848931"/>
            <a:ext cx="512061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[ </a:t>
            </a:r>
            <a:r>
              <a:rPr lang="en-US" altLang="ko-KR" sz="3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Kaggle(</a:t>
            </a:r>
            <a:r>
              <a:rPr lang="ko-KR" altLang="en-US" sz="3600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캐글</a:t>
            </a:r>
            <a:r>
              <a:rPr lang="en-US" altLang="ko-KR" sz="3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]</a:t>
            </a:r>
          </a:p>
          <a:p>
            <a:pPr algn="ctr"/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: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국제적인 데이터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, AI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관련 사이트</a:t>
            </a:r>
            <a:endParaRPr lang="en-US" altLang="ko-KR" sz="28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algn="ctr"/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다양한 주제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,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다양한 형태의 데이터를</a:t>
            </a:r>
            <a:endParaRPr lang="en-US" altLang="ko-KR" sz="28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algn="ctr"/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얻을 수 있으며 이를 이용한 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AI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콘테스트가 열림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endParaRPr lang="ko-KR" altLang="en-US" sz="28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05866B-F381-4296-B480-99CD02AFC518}"/>
              </a:ext>
            </a:extLst>
          </p:cNvPr>
          <p:cNvSpPr txBox="1"/>
          <p:nvPr/>
        </p:nvSpPr>
        <p:spPr>
          <a:xfrm>
            <a:off x="11643388" y="7153731"/>
            <a:ext cx="51206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[ </a:t>
            </a:r>
            <a:r>
              <a:rPr lang="ko-KR" altLang="en-US" sz="3600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데이콘</a:t>
            </a:r>
            <a:r>
              <a:rPr lang="ko-KR" altLang="en-US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]</a:t>
            </a:r>
          </a:p>
          <a:p>
            <a:pPr algn="ctr"/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: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한국의 </a:t>
            </a:r>
            <a:r>
              <a:rPr lang="ko-KR" altLang="en-US" sz="28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캐글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! </a:t>
            </a:r>
            <a:endParaRPr lang="ko-KR" altLang="en-US" sz="28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786B79-2E29-441B-9AF9-397E2326D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4029531"/>
            <a:ext cx="5120612" cy="212638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19BAAF9-EEBC-4BD1-A38A-0C1114AA6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788" y="3467100"/>
            <a:ext cx="5120612" cy="32043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54DF606-82F5-4CBB-921B-573B2F7180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87094" y="3695700"/>
            <a:ext cx="4581706" cy="321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31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8EA05D-9252-45EE-920F-F897B2EC4628}"/>
              </a:ext>
            </a:extLst>
          </p:cNvPr>
          <p:cNvSpPr/>
          <p:nvPr/>
        </p:nvSpPr>
        <p:spPr>
          <a:xfrm>
            <a:off x="685800" y="850517"/>
            <a:ext cx="16884888" cy="92273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74531" y="1485900"/>
            <a:ext cx="1613665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5400" kern="0" spc="-300" dirty="0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데이터와 인공지능</a:t>
            </a:r>
            <a:r>
              <a:rPr lang="en-US" altLang="ko-KR" sz="5400" kern="0" spc="-300" dirty="0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(AI)</a:t>
            </a:r>
            <a:r>
              <a:rPr lang="ko-KR" altLang="en-US" sz="5400" kern="0" spc="-300" dirty="0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은 어떤 관계일까</a:t>
            </a:r>
            <a:r>
              <a:rPr lang="en-US" altLang="ko-KR" sz="5400" kern="0" spc="-300" dirty="0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?</a:t>
            </a:r>
            <a:endParaRPr lang="en-US" altLang="ko-KR" sz="5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02233" y="2476500"/>
            <a:ext cx="1348124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000" kern="0" spc="-200" dirty="0">
                <a:solidFill>
                  <a:srgbClr val="363636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학생과 책</a:t>
            </a:r>
            <a:r>
              <a:rPr lang="en-US" altLang="ko-KR" sz="4000" kern="0" spc="-200" dirty="0">
                <a:solidFill>
                  <a:srgbClr val="363636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-</a:t>
            </a:r>
            <a:r>
              <a:rPr lang="ko-KR" altLang="en-US" sz="4000" kern="0" spc="-200" dirty="0">
                <a:solidFill>
                  <a:srgbClr val="363636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학용품</a:t>
            </a:r>
            <a:r>
              <a:rPr lang="en-US" altLang="ko-KR" sz="4000" kern="0" spc="-200" dirty="0">
                <a:solidFill>
                  <a:srgbClr val="363636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-</a:t>
            </a:r>
            <a:r>
              <a:rPr lang="ko-KR" altLang="en-US" sz="4000" kern="0" spc="-200" dirty="0">
                <a:solidFill>
                  <a:srgbClr val="363636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선생님의 관계</a:t>
            </a:r>
            <a:r>
              <a:rPr lang="en-US" altLang="ko-KR" sz="4000" kern="0" spc="-200" dirty="0">
                <a:solidFill>
                  <a:srgbClr val="363636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!</a:t>
            </a:r>
            <a:endParaRPr lang="en-US" altLang="ko-KR" sz="32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562F401-D408-4DF5-B1FB-D467F96AF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821" y="5067300"/>
            <a:ext cx="1551779" cy="185841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ECA4371-56E5-4A33-9DC7-7EE7D620DC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3162300"/>
            <a:ext cx="2048860" cy="20488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0816FE7-D784-4126-ADB8-1638420505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3314700"/>
            <a:ext cx="1551023" cy="167678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8496AC5-8A6D-4E19-A2F0-F2288D13E6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5143500"/>
            <a:ext cx="2095960" cy="185841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AC90B1A-F630-4FF0-809C-1B3A874FCB09}"/>
              </a:ext>
            </a:extLst>
          </p:cNvPr>
          <p:cNvSpPr txBox="1"/>
          <p:nvPr/>
        </p:nvSpPr>
        <p:spPr>
          <a:xfrm>
            <a:off x="685800" y="7124700"/>
            <a:ext cx="512061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[ </a:t>
            </a:r>
            <a:r>
              <a:rPr lang="ko-KR" altLang="en-US" sz="3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학생 </a:t>
            </a:r>
            <a:r>
              <a:rPr lang="en-US" altLang="ko-KR" sz="3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sz="3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인공지능</a:t>
            </a:r>
            <a:r>
              <a:rPr lang="ko-KR" altLang="en-US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]</a:t>
            </a:r>
          </a:p>
          <a:p>
            <a:pPr algn="ctr"/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: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여러가지 문제를 해결하기 위해</a:t>
            </a:r>
            <a:endParaRPr lang="en-US" altLang="ko-KR" sz="28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algn="ctr"/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읽기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,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쓰기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,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말하기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,</a:t>
            </a:r>
          </a:p>
          <a:p>
            <a:pPr algn="ctr"/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암기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,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실험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,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체험하기 등 </a:t>
            </a:r>
            <a:r>
              <a:rPr lang="ko-KR" altLang="en-US" sz="2800" dirty="0">
                <a:solidFill>
                  <a:srgbClr val="FF0000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다양한 활동을</a:t>
            </a:r>
            <a:endParaRPr lang="en-US" altLang="ko-KR" sz="2800" dirty="0">
              <a:solidFill>
                <a:srgbClr val="FF0000"/>
              </a:solidFill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algn="ctr"/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수행함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endParaRPr lang="ko-KR" altLang="en-US" sz="28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0D5570-3406-4668-A7E1-B03F3BA7FC3E}"/>
              </a:ext>
            </a:extLst>
          </p:cNvPr>
          <p:cNvSpPr txBox="1"/>
          <p:nvPr/>
        </p:nvSpPr>
        <p:spPr>
          <a:xfrm>
            <a:off x="5715000" y="7128689"/>
            <a:ext cx="5867401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[ </a:t>
            </a:r>
            <a:r>
              <a:rPr lang="ko-KR" altLang="en-US" sz="32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책</a:t>
            </a:r>
            <a:r>
              <a:rPr lang="en-US" altLang="ko-KR" sz="32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32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학습자료 </a:t>
            </a:r>
            <a:r>
              <a:rPr lang="en-US" altLang="ko-KR" sz="32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sz="32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데이터 </a:t>
            </a:r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]</a:t>
            </a:r>
          </a:p>
          <a:p>
            <a:pPr algn="ctr"/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: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학생이 학습을 하기 위해서는</a:t>
            </a:r>
            <a:endParaRPr lang="en-US" altLang="ko-KR" sz="28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algn="ctr"/>
            <a:r>
              <a:rPr lang="ko-KR" altLang="en-US" sz="2800" dirty="0">
                <a:solidFill>
                  <a:srgbClr val="FF0000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책</a:t>
            </a:r>
            <a:r>
              <a:rPr lang="en-US" altLang="ko-KR" sz="2800" dirty="0">
                <a:solidFill>
                  <a:srgbClr val="FF0000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, </a:t>
            </a:r>
            <a:r>
              <a:rPr lang="ko-KR" altLang="en-US" sz="2800" dirty="0">
                <a:solidFill>
                  <a:srgbClr val="FF0000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수업 프린트</a:t>
            </a:r>
            <a:r>
              <a:rPr lang="en-US" altLang="ko-KR" sz="2800" dirty="0">
                <a:solidFill>
                  <a:srgbClr val="FF0000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r>
              <a:rPr lang="ko-KR" altLang="en-US" sz="2800" dirty="0">
                <a:solidFill>
                  <a:srgbClr val="FF0000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등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다양한 </a:t>
            </a:r>
            <a:r>
              <a:rPr lang="ko-KR" altLang="en-US" sz="2800" dirty="0">
                <a:solidFill>
                  <a:srgbClr val="FF0000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자료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가</a:t>
            </a:r>
            <a:endParaRPr lang="en-US" altLang="ko-KR" sz="28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algn="ctr"/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필요하다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.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이것이 바로 </a:t>
            </a:r>
            <a:r>
              <a:rPr lang="ko-KR" altLang="en-US" sz="2800" dirty="0">
                <a:solidFill>
                  <a:srgbClr val="FF0000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데이터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이다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.</a:t>
            </a:r>
          </a:p>
          <a:p>
            <a:pPr algn="ctr"/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또한 이를 기반으로 수업하기 위해서는</a:t>
            </a:r>
            <a:endParaRPr lang="en-US" altLang="ko-KR" sz="28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algn="ctr"/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연필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,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교사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등 다양한 지원이 필요하다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.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endParaRPr lang="en-US" altLang="ko-KR" sz="28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98FA86A-92B8-4EC0-819A-373F5E688D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620154"/>
            <a:ext cx="3124200" cy="358074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7BAF118-00BE-47F9-9231-B6206D48CA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9787" y="3493935"/>
            <a:ext cx="2346013" cy="355456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E83272F-2474-453A-B03C-B02558DBE7E2}"/>
              </a:ext>
            </a:extLst>
          </p:cNvPr>
          <p:cNvSpPr txBox="1"/>
          <p:nvPr/>
        </p:nvSpPr>
        <p:spPr>
          <a:xfrm>
            <a:off x="11506200" y="7277100"/>
            <a:ext cx="606448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[ </a:t>
            </a:r>
            <a:r>
              <a:rPr lang="ko-KR" altLang="en-US" sz="3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학생 </a:t>
            </a:r>
            <a:r>
              <a:rPr lang="en-US" altLang="ko-KR" sz="3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sz="3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인공지능</a:t>
            </a:r>
            <a:r>
              <a:rPr lang="ko-KR" altLang="en-US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]</a:t>
            </a:r>
          </a:p>
          <a:p>
            <a:pPr algn="ctr"/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: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학습을 마치면 학습한 내용을 토대로</a:t>
            </a:r>
            <a:endParaRPr lang="en-US" altLang="ko-KR" sz="28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algn="ctr"/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다양한 문제를 해결할 수 있다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.</a:t>
            </a:r>
          </a:p>
          <a:p>
            <a:pPr algn="ctr"/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또한 성공적으로 학습이 </a:t>
            </a:r>
            <a:r>
              <a:rPr lang="ko-KR" altLang="en-US" sz="2800" b="1" u="sng" dirty="0">
                <a:solidFill>
                  <a:srgbClr val="FF0000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이루어졌다면 비슷한 유형의 다른 문제</a:t>
            </a:r>
            <a:r>
              <a:rPr lang="en-US" altLang="ko-KR" sz="2800" b="1" u="sng" dirty="0">
                <a:solidFill>
                  <a:srgbClr val="FF0000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(</a:t>
            </a:r>
            <a:r>
              <a:rPr lang="ko-KR" altLang="en-US" sz="2800" b="1" u="sng" dirty="0">
                <a:solidFill>
                  <a:srgbClr val="FF0000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접하지 않은 데이터</a:t>
            </a:r>
            <a:r>
              <a:rPr lang="en-US" altLang="ko-KR" sz="2800" b="1" u="sng" dirty="0">
                <a:solidFill>
                  <a:srgbClr val="FF0000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)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를 해결할 수 있다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3383359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5F514B-3054-4BE3-B735-8C8809952324}"/>
              </a:ext>
            </a:extLst>
          </p:cNvPr>
          <p:cNvSpPr/>
          <p:nvPr/>
        </p:nvSpPr>
        <p:spPr>
          <a:xfrm>
            <a:off x="695506" y="742857"/>
            <a:ext cx="16884888" cy="89411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747859" y="2422616"/>
            <a:ext cx="4789997" cy="23391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600" kern="0" spc="-700" dirty="0">
                <a:solidFill>
                  <a:srgbClr val="1A84C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YANGJIN" pitchFamily="34" charset="0"/>
              </a:rPr>
              <a:t>02 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-228600" y="6182261"/>
            <a:ext cx="18228571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8000" kern="0" spc="-700" dirty="0">
                <a:solidFill>
                  <a:srgbClr val="1A84C5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YANGJIN" pitchFamily="34" charset="0"/>
              </a:rPr>
              <a:t>Python</a:t>
            </a:r>
            <a:r>
              <a:rPr lang="ko-KR" altLang="en-US" sz="8000" kern="0" spc="-700" dirty="0">
                <a:solidFill>
                  <a:srgbClr val="1A84C5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YANGJIN" pitchFamily="34" charset="0"/>
              </a:rPr>
              <a:t>을 활용한 데이터 구조화 및 시각화</a:t>
            </a:r>
            <a:endParaRPr lang="en-US" altLang="ko-KR" sz="80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5410200" y="5018593"/>
            <a:ext cx="6886066" cy="672361"/>
            <a:chOff x="6982334" y="5018593"/>
            <a:chExt cx="4065285" cy="6723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82334" y="5018593"/>
              <a:ext cx="4065285" cy="67236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715000" y="4991100"/>
            <a:ext cx="6014619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600" kern="0" spc="-200" dirty="0">
                <a:solidFill>
                  <a:srgbClr val="FFFFFF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데이터의 구조화와 시각화</a:t>
            </a:r>
            <a:endParaRPr lang="en-US" sz="2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8EA05D-9252-45EE-920F-F897B2EC4628}"/>
              </a:ext>
            </a:extLst>
          </p:cNvPr>
          <p:cNvSpPr/>
          <p:nvPr/>
        </p:nvSpPr>
        <p:spPr>
          <a:xfrm>
            <a:off x="695506" y="742857"/>
            <a:ext cx="16884888" cy="89411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74531" y="1485900"/>
            <a:ext cx="1613665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5400" kern="0" spc="-300" dirty="0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왜 </a:t>
            </a:r>
            <a:r>
              <a:rPr lang="en-US" altLang="ko-KR" sz="5400" kern="0" spc="-300" dirty="0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sz="5400" kern="0" spc="-300" dirty="0" err="1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파이썬</a:t>
            </a:r>
            <a:r>
              <a:rPr lang="en-US" altLang="ko-KR" sz="5400" kern="0" spc="-300" dirty="0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(Python)</a:t>
            </a:r>
            <a:r>
              <a:rPr lang="ko-KR" altLang="en-US" sz="5400" kern="0" spc="-300" dirty="0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일까</a:t>
            </a:r>
            <a:r>
              <a:rPr lang="en-US" altLang="ko-KR" sz="5400" kern="0" spc="-300" dirty="0">
                <a:solidFill>
                  <a:srgbClr val="363636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?</a:t>
            </a:r>
            <a:endParaRPr 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02233" y="2476500"/>
            <a:ext cx="1348124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000" kern="0" spc="-200" dirty="0">
                <a:solidFill>
                  <a:srgbClr val="363636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쉽고 </a:t>
            </a:r>
            <a:r>
              <a:rPr lang="ko-KR" altLang="en-US" sz="4000" kern="0" spc="-200" dirty="0" err="1">
                <a:solidFill>
                  <a:srgbClr val="363636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다재다능한</a:t>
            </a:r>
            <a:r>
              <a:rPr lang="ko-KR" altLang="en-US" sz="4000" kern="0" spc="-200" dirty="0">
                <a:solidFill>
                  <a:srgbClr val="363636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언어</a:t>
            </a:r>
            <a:r>
              <a:rPr lang="en-US" altLang="ko-KR" sz="4000" kern="0" spc="-200" dirty="0">
                <a:solidFill>
                  <a:srgbClr val="363636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!</a:t>
            </a:r>
            <a:endParaRPr lang="en-US" sz="32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A5E257-4F01-4B7D-A4C0-158F034004B4}"/>
              </a:ext>
            </a:extLst>
          </p:cNvPr>
          <p:cNvSpPr txBox="1"/>
          <p:nvPr/>
        </p:nvSpPr>
        <p:spPr>
          <a:xfrm>
            <a:off x="1219200" y="5871508"/>
            <a:ext cx="7542287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[ </a:t>
            </a:r>
            <a:r>
              <a:rPr lang="en-US" altLang="ko-KR" sz="3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Python!</a:t>
            </a:r>
            <a:r>
              <a:rPr lang="ko-KR" altLang="en-US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]</a:t>
            </a:r>
          </a:p>
          <a:p>
            <a:pPr marL="514350" indent="-514350" algn="ctr">
              <a:buAutoNum type="arabicPeriod"/>
            </a:pP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프로그래밍 입문자에게 유용한 언어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(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쉽고 빠름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!)</a:t>
            </a:r>
          </a:p>
          <a:p>
            <a:pPr algn="ctr"/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2.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다양한 기능을 제공하는 라이브러리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(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학용품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)</a:t>
            </a:r>
          </a:p>
          <a:p>
            <a:pPr algn="ctr"/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3.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데이터 처리 및 </a:t>
            </a:r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AI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모델 제작에 적합한 언어</a:t>
            </a:r>
            <a:endParaRPr lang="en-US" altLang="ko-KR" sz="28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algn="ctr"/>
            <a:r>
              <a:rPr lang="en-US" altLang="ko-KR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4. </a:t>
            </a:r>
            <a:r>
              <a:rPr lang="ko-KR" altLang="en-US" sz="2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세계의 많은 사람들이 사용하는 언어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9C0736-CA79-4089-BF8F-E490F1D4C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408" y="3509309"/>
            <a:ext cx="5507192" cy="19389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9F4A7C-CB90-4FAA-BCF2-948449CC9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5800" y="3324283"/>
            <a:ext cx="4790582" cy="604757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47C9AEB-D076-4BCF-8561-7B11541E12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25400" y="3448855"/>
            <a:ext cx="4667195" cy="454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704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1731</TotalTime>
  <Words>2188</Words>
  <Application>Microsoft Office PowerPoint</Application>
  <PresentationFormat>사용자 지정</PresentationFormat>
  <Paragraphs>281</Paragraphs>
  <Slides>33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강원교육모두 Bold</vt:lpstr>
      <vt:lpstr>강원교육모두 Light</vt:lpstr>
      <vt:lpstr>나눔스퀘어 ExtraBold</vt:lpstr>
      <vt:lpstr>맑은 고딕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원재 장</cp:lastModifiedBy>
  <cp:revision>40</cp:revision>
  <dcterms:created xsi:type="dcterms:W3CDTF">2022-04-07T09:27:47Z</dcterms:created>
  <dcterms:modified xsi:type="dcterms:W3CDTF">2025-10-25T01:17:55Z</dcterms:modified>
</cp:coreProperties>
</file>